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66" r:id="rId5"/>
    <p:sldId id="270" r:id="rId6"/>
    <p:sldId id="271" r:id="rId7"/>
    <p:sldId id="272" r:id="rId8"/>
    <p:sldId id="258" r:id="rId9"/>
    <p:sldId id="262" r:id="rId10"/>
    <p:sldId id="263" r:id="rId11"/>
    <p:sldId id="273" r:id="rId12"/>
    <p:sldId id="269" r:id="rId13"/>
    <p:sldId id="267" r:id="rId14"/>
    <p:sldId id="259" r:id="rId15"/>
    <p:sldId id="26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7"/>
    <p:restoredTop sz="94364" autoAdjust="0"/>
  </p:normalViewPr>
  <p:slideViewPr>
    <p:cSldViewPr snapToGrid="0" snapToObjects="1">
      <p:cViewPr varScale="1">
        <p:scale>
          <a:sx n="69" d="100"/>
          <a:sy n="69" d="100"/>
        </p:scale>
        <p:origin x="642" y="72"/>
      </p:cViewPr>
      <p:guideLst/>
    </p:cSldViewPr>
  </p:slideViewPr>
  <p:outlineViewPr>
    <p:cViewPr>
      <p:scale>
        <a:sx n="33" d="100"/>
        <a:sy n="33" d="100"/>
      </p:scale>
      <p:origin x="0" y="-15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AEF1-C2F9-8B49-ADA4-59690DB3E985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62476-12E5-9E40-AE58-AFD3974E5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4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21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3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74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0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28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48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42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62476-12E5-9E40-AE58-AFD3974E5F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5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046956-DF20-D145-BC6A-B723E466ACA4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255D-BBEE-6D44-B70F-EA09F6154BAD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149-468B-CE48-BBBE-79847F036D17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986B-DB62-684F-BAD3-982A16C094B0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7980F6-E2ED-2A4F-8C94-6050730BCC48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EA66-BB2C-5344-B04E-BDBDC2D150B1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68F8-4F53-BD41-B061-A959A7B7B0D6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260A-E887-BC4C-B74C-A8BE1867665D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67C56-39BE-3E4D-A086-F1A26E05B143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F2D578-7D5B-5047-A4DA-41D6287A34E1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054EFCC-7B41-D44D-A70C-ED3333138B48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AF600C3-D63D-6847-803B-244D47487E45}" type="datetime1">
              <a:rPr lang="en-US" smtClean="0"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fact-sheets/detail/tobacco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80/10550887.2020.1730129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7487-8988-4342-A48D-928D47B01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Tobacco use among medical students and physicians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9C5BF-08D8-8847-99BF-B9179017B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Prepared </a:t>
            </a:r>
            <a:r>
              <a:rPr lang="en-US" dirty="0" err="1" smtClean="0"/>
              <a:t>by:Rem</a:t>
            </a:r>
            <a:r>
              <a:rPr lang="en-US" dirty="0" smtClean="0"/>
              <a:t> </a:t>
            </a:r>
            <a:r>
              <a:rPr lang="en-US" dirty="0"/>
              <a:t>Elsayyad and Farah </a:t>
            </a:r>
            <a:r>
              <a:rPr lang="en-US" dirty="0" err="1"/>
              <a:t>Zidan</a:t>
            </a:r>
            <a:endParaRPr lang="en-US" dirty="0"/>
          </a:p>
          <a:p>
            <a:r>
              <a:rPr lang="en-US" dirty="0"/>
              <a:t>Provisioned by: prof. dr. </a:t>
            </a:r>
            <a:r>
              <a:rPr lang="en-US" dirty="0" err="1"/>
              <a:t>Şanda</a:t>
            </a:r>
            <a:r>
              <a:rPr lang="en-US" dirty="0"/>
              <a:t> </a:t>
            </a:r>
            <a:r>
              <a:rPr lang="en-US" dirty="0" err="1"/>
              <a:t>Çalı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4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A82A-47CF-EB47-A334-0ED35F6E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014"/>
            <a:ext cx="10178322" cy="1492132"/>
          </a:xfrm>
        </p:spPr>
        <p:txBody>
          <a:bodyPr/>
          <a:lstStyle/>
          <a:p>
            <a:r>
              <a:rPr lang="en-US" dirty="0"/>
              <a:t>Trends in </a:t>
            </a:r>
            <a:r>
              <a:rPr lang="tr-TR" dirty="0" err="1" smtClean="0"/>
              <a:t>tobacco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cessation </a:t>
            </a:r>
            <a:r>
              <a:rPr lang="tr-TR" dirty="0" err="1" smtClean="0"/>
              <a:t>educatıon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33D3-DFC1-B143-849B-C84C8B7B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115" y="1360679"/>
            <a:ext cx="10624456" cy="5838406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evidence-based treatments for smoking addiction are cognitive and behavioral approaches and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pharmacotherapy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medical schools and healthcare institutions have implemented tobacco cessation programs and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policies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programs include education, counseling, and support services to help individuals quit tobacco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11B9A-0D14-0D40-9BF2-A30CD75D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7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A82A-47CF-EB47-A334-0ED35F6E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5014"/>
            <a:ext cx="10178322" cy="1492132"/>
          </a:xfrm>
        </p:spPr>
        <p:txBody>
          <a:bodyPr/>
          <a:lstStyle/>
          <a:p>
            <a:r>
              <a:rPr lang="en-US" dirty="0"/>
              <a:t>Trends in </a:t>
            </a:r>
            <a:r>
              <a:rPr lang="tr-TR" dirty="0" err="1" smtClean="0"/>
              <a:t>tobacco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cessation </a:t>
            </a:r>
            <a:r>
              <a:rPr lang="tr-TR" dirty="0" err="1" smtClean="0"/>
              <a:t>educatıon</a:t>
            </a:r>
            <a:r>
              <a:rPr lang="tr-TR" dirty="0" smtClean="0"/>
              <a:t>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33D3-DFC1-B143-849B-C84C8B7B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115" y="1360679"/>
            <a:ext cx="10624456" cy="5838406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 medical education covers tobacco control program</a:t>
            </a:r>
            <a: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3rd and 6th phases in public health programs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Integrating tobacco control and cessation training into medical education curricula is essential for empowering future healthcare professionals </a:t>
            </a:r>
            <a: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tobacco control as non-smoking role models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11B9A-0D14-0D40-9BF2-A30CD75D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6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B3E1-5E9C-0545-A088-ED97915C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tx1"/>
                </a:solidFill>
              </a:rPr>
              <a:t>Role of </a:t>
            </a:r>
            <a:r>
              <a:rPr lang="en-US" sz="4400" dirty="0" smtClean="0">
                <a:solidFill>
                  <a:schemeClr val="tx1"/>
                </a:solidFill>
              </a:rPr>
              <a:t>Medical </a:t>
            </a:r>
            <a:r>
              <a:rPr lang="en-US" sz="4400" dirty="0">
                <a:solidFill>
                  <a:schemeClr val="tx1"/>
                </a:solidFill>
              </a:rPr>
              <a:t>associations and professional organizations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20C4-5E15-1C49-A713-75C509BF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93831"/>
            <a:ext cx="10178322" cy="435211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Medical associations and </a:t>
            </a:r>
            <a:r>
              <a:rPr lang="tr-TR" sz="2800" dirty="0" err="1" smtClean="0">
                <a:solidFill>
                  <a:schemeClr val="tx1"/>
                </a:solidFill>
              </a:rPr>
              <a:t>other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professional </a:t>
            </a:r>
            <a:r>
              <a:rPr lang="en-US" sz="2800" dirty="0">
                <a:solidFill>
                  <a:schemeClr val="tx1"/>
                </a:solidFill>
              </a:rPr>
              <a:t>organizations advocate for policies and practices promoting tobacco cessation and discourage tobacco use among medical </a:t>
            </a:r>
            <a:r>
              <a:rPr lang="en-US" sz="2800" dirty="0" smtClean="0">
                <a:solidFill>
                  <a:schemeClr val="tx1"/>
                </a:solidFill>
              </a:rPr>
              <a:t>professionals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This </a:t>
            </a:r>
            <a:r>
              <a:rPr lang="en-US" sz="2800" dirty="0">
                <a:solidFill>
                  <a:schemeClr val="tx1"/>
                </a:solidFill>
              </a:rPr>
              <a:t>includes providing </a:t>
            </a:r>
            <a:r>
              <a:rPr lang="en-US" sz="2800" dirty="0" smtClean="0">
                <a:solidFill>
                  <a:schemeClr val="tx1"/>
                </a:solidFill>
              </a:rPr>
              <a:t>resources 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>
                <a:solidFill>
                  <a:schemeClr val="tx1"/>
                </a:solidFill>
              </a:rPr>
              <a:t>I</a:t>
            </a:r>
            <a:r>
              <a:rPr lang="en-US" sz="2800" dirty="0" err="1" smtClean="0">
                <a:solidFill>
                  <a:schemeClr val="tx1"/>
                </a:solidFill>
              </a:rPr>
              <a:t>ntegrating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tobacco cessation training into medical education and </a:t>
            </a:r>
            <a:r>
              <a:rPr lang="en-US" sz="2800" dirty="0" smtClean="0">
                <a:solidFill>
                  <a:schemeClr val="tx1"/>
                </a:solidFill>
              </a:rPr>
              <a:t>curricula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P</a:t>
            </a:r>
            <a:r>
              <a:rPr lang="en-US" sz="2800" dirty="0" err="1" smtClean="0">
                <a:solidFill>
                  <a:schemeClr val="tx1"/>
                </a:solidFill>
              </a:rPr>
              <a:t>roviding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resources for healthcare professionals to support patients in quitting tobacco use 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err="1" smtClean="0">
                <a:solidFill>
                  <a:schemeClr val="tx1"/>
                </a:solidFill>
              </a:rPr>
              <a:t>dvocating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for smoke-free environments within healthcare </a:t>
            </a:r>
            <a:r>
              <a:rPr lang="en-US" sz="2800" dirty="0" smtClean="0">
                <a:solidFill>
                  <a:schemeClr val="tx1"/>
                </a:solidFill>
              </a:rPr>
              <a:t>facilities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5FB61-81EB-2248-AA3F-B8DA32CA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5F40-302E-8840-A8EE-A7B1F1AF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B5F8B-4F82-964A-83C1-20733AC1E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8363"/>
            <a:ext cx="10178322" cy="4255744"/>
          </a:xfrm>
        </p:spPr>
        <p:txBody>
          <a:bodyPr>
            <a:normAutofit/>
          </a:bodyPr>
          <a:lstStyle/>
          <a:p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Despite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progress, challenges remain in addressing tobacco use among medical students and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 exist for collaborative efforts between medical schools, healthcare institutions, and professional organizations to promote tobacco cessation and public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BA0C0-BC82-EE4E-8D80-B0713699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3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A0D4-7685-9B4D-8E2C-272A1491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E375E-066A-C14F-9743-3D248F441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5021"/>
            <a:ext cx="10178322" cy="433457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There appears to be a need for further education of both the medical doctors and students on the tobacco issue, as well as implementing methods for </a:t>
            </a:r>
            <a:r>
              <a:rPr lang="en-US" sz="2800" dirty="0" smtClean="0">
                <a:solidFill>
                  <a:schemeClr val="tx1"/>
                </a:solidFill>
              </a:rPr>
              <a:t>cessation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Addressing tobacco use among medical students and physicians requires a multifaceted </a:t>
            </a:r>
            <a:r>
              <a:rPr lang="en-US" sz="2800" dirty="0" smtClean="0">
                <a:solidFill>
                  <a:schemeClr val="tx1"/>
                </a:solidFill>
              </a:rPr>
              <a:t>approach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By raising awareness, implementing evidence-based interventions, and advocating for policy changes, we can create healthier environments within the medical community and contribute to improved public health </a:t>
            </a:r>
            <a:r>
              <a:rPr lang="en-US" sz="2800" dirty="0" smtClean="0">
                <a:solidFill>
                  <a:schemeClr val="tx1"/>
                </a:solidFill>
              </a:rPr>
              <a:t>outcomes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Overall, addressing tobacco use among medical students and physicians requires a comprehensive approach that combines education, policy initiatives, and support services to promote tobacco cessation and improve public health </a:t>
            </a:r>
            <a:r>
              <a:rPr lang="en-US" sz="2800" dirty="0" smtClean="0">
                <a:solidFill>
                  <a:schemeClr val="tx1"/>
                </a:solidFill>
              </a:rPr>
              <a:t>outcomes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527FB-DDB3-7D48-A68C-E4210E5C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6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1EF2-7D78-FD41-9258-7FBB36A9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196B4-B3AD-D240-9D09-78C28D65A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3165"/>
            <a:ext cx="10317470" cy="4788852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World Health Organization. Tobacco 2023. </a:t>
            </a:r>
            <a:r>
              <a:rPr lang="en-US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https://www.who.int/news-room/fact-sheets/detail/tobacco</a:t>
            </a:r>
            <a:r>
              <a:rPr lang="en-US" sz="2400" dirty="0">
                <a:solidFill>
                  <a:schemeClr val="tx1"/>
                </a:solidFill>
              </a:rPr>
              <a:t>. (Cited 2024 March 6)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Asut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Ozen</a:t>
            </a:r>
            <a:r>
              <a:rPr lang="en-US" sz="2400" dirty="0">
                <a:solidFill>
                  <a:schemeClr val="tx1"/>
                </a:solidFill>
              </a:rPr>
              <a:t> &amp; </a:t>
            </a:r>
            <a:r>
              <a:rPr lang="en-US" sz="2400" dirty="0" err="1">
                <a:solidFill>
                  <a:schemeClr val="tx1"/>
                </a:solidFill>
              </a:rPr>
              <a:t>Vaizoglu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Songul</a:t>
            </a:r>
            <a:r>
              <a:rPr lang="en-US" sz="2400" dirty="0">
                <a:solidFill>
                  <a:schemeClr val="tx1"/>
                </a:solidFill>
              </a:rPr>
              <a:t> &amp; </a:t>
            </a:r>
            <a:r>
              <a:rPr lang="en-US" sz="2400" dirty="0" err="1">
                <a:solidFill>
                  <a:schemeClr val="tx1"/>
                </a:solidFill>
              </a:rPr>
              <a:t>Abduxcur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Gulpiya</a:t>
            </a:r>
            <a:r>
              <a:rPr lang="en-US" sz="2400" dirty="0">
                <a:solidFill>
                  <a:schemeClr val="tx1"/>
                </a:solidFill>
              </a:rPr>
              <a:t> &amp; Cali, </a:t>
            </a:r>
            <a:r>
              <a:rPr lang="en-US" sz="2400" dirty="0" err="1">
                <a:solidFill>
                  <a:schemeClr val="tx1"/>
                </a:solidFill>
              </a:rPr>
              <a:t>Sanda</a:t>
            </a:r>
            <a:r>
              <a:rPr lang="en-US" sz="2400" dirty="0">
                <a:solidFill>
                  <a:schemeClr val="tx1"/>
                </a:solidFill>
              </a:rPr>
              <a:t>. (2021). The Smoking Status and Attitudes of Medical School Students in a University of Nicosia. Cyprus Journal of Medical Sciences. 6. 10.5152/cjms.2021.1470.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Asut</a:t>
            </a:r>
            <a:r>
              <a:rPr lang="en-US" sz="2400" dirty="0">
                <a:solidFill>
                  <a:schemeClr val="tx1"/>
                </a:solidFill>
              </a:rPr>
              <a:t> O. (2020). Tobacco use and attitudes on tobacco control among faculty members of a medical school in Northern Cyprus (tobacco use among medical teachers). </a:t>
            </a:r>
            <a:r>
              <a:rPr lang="en-US" sz="2400" i="1" dirty="0">
                <a:solidFill>
                  <a:schemeClr val="tx1"/>
                </a:solidFill>
              </a:rPr>
              <a:t>Journal of addictive diseases</a:t>
            </a:r>
            <a:r>
              <a:rPr lang="en-US" sz="2400" dirty="0">
                <a:solidFill>
                  <a:schemeClr val="tx1"/>
                </a:solidFill>
              </a:rPr>
              <a:t>, </a:t>
            </a:r>
            <a:r>
              <a:rPr lang="en-US" sz="2400" i="1" dirty="0">
                <a:solidFill>
                  <a:schemeClr val="tx1"/>
                </a:solidFill>
              </a:rPr>
              <a:t>38</a:t>
            </a:r>
            <a:r>
              <a:rPr lang="en-US" sz="2400" dirty="0">
                <a:solidFill>
                  <a:schemeClr val="tx1"/>
                </a:solidFill>
              </a:rPr>
              <a:t>(2), 153–163.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https://doi.org/10.1080/10550887.2020.1730129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Besson A, </a:t>
            </a:r>
            <a:r>
              <a:rPr lang="en-US" sz="2400" dirty="0" err="1">
                <a:solidFill>
                  <a:schemeClr val="tx1"/>
                </a:solidFill>
              </a:rPr>
              <a:t>Tarpin</a:t>
            </a:r>
            <a:r>
              <a:rPr lang="en-US" sz="2400" dirty="0">
                <a:solidFill>
                  <a:schemeClr val="tx1"/>
                </a:solidFill>
              </a:rPr>
              <a:t> A, </a:t>
            </a:r>
            <a:r>
              <a:rPr lang="en-US" sz="2400" dirty="0" err="1">
                <a:solidFill>
                  <a:schemeClr val="tx1"/>
                </a:solidFill>
              </a:rPr>
              <a:t>Flaudias</a:t>
            </a:r>
            <a:r>
              <a:rPr lang="en-US" sz="2400" dirty="0">
                <a:solidFill>
                  <a:schemeClr val="tx1"/>
                </a:solidFill>
              </a:rPr>
              <a:t> V, et al. Smoking Prevalence among Physicians: A Systematic Review and Meta-Analysis. Int J Environ Res Public Health. 2021;18(24):13328. Published 2021 Dec 17. doi:10.3390/ijerph182413328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Asut</a:t>
            </a:r>
            <a:r>
              <a:rPr lang="en-US" sz="2400" dirty="0">
                <a:solidFill>
                  <a:schemeClr val="tx1"/>
                </a:solidFill>
              </a:rPr>
              <a:t> Ö. Smoking Status among Medical Students of Near East University in Nicosia. Cyprus J Med Sci 2019; (Suppl 1): 1-21.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Zinonos</a:t>
            </a:r>
            <a:r>
              <a:rPr lang="en-US" sz="2400" dirty="0">
                <a:solidFill>
                  <a:schemeClr val="tx1"/>
                </a:solidFill>
              </a:rPr>
              <a:t> S, </a:t>
            </a:r>
            <a:r>
              <a:rPr lang="en-US" sz="2400" dirty="0" err="1">
                <a:solidFill>
                  <a:schemeClr val="tx1"/>
                </a:solidFill>
              </a:rPr>
              <a:t>Zachariadou</a:t>
            </a:r>
            <a:r>
              <a:rPr lang="en-US" sz="2400" dirty="0">
                <a:solidFill>
                  <a:schemeClr val="tx1"/>
                </a:solidFill>
              </a:rPr>
              <a:t> T, </a:t>
            </a:r>
            <a:r>
              <a:rPr lang="en-US" sz="2400" dirty="0" err="1">
                <a:solidFill>
                  <a:schemeClr val="tx1"/>
                </a:solidFill>
              </a:rPr>
              <a:t>Zannetos</a:t>
            </a:r>
            <a:r>
              <a:rPr lang="en-US" sz="2400" dirty="0">
                <a:solidFill>
                  <a:schemeClr val="tx1"/>
                </a:solidFill>
              </a:rPr>
              <a:t> S, Panayiotou A G, Georgiou A. Smoking prevalence and associated risk factors among healthcare professionals in Nicosia general hospital, Cyprus: a cross-sectional study. Tobacco Induced Diseases. 2016;14(April):14. doi:10.1186/s12971-016-0079-6.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D6BF6-DF20-C344-A613-366B5E8D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6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059F-EC4D-4947-9037-37454D814E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05114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A838-F86D-CE4D-BE40-3FC7B36F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F080-7BB3-204D-B97E-D2195E92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1316183"/>
            <a:ext cx="10293927" cy="456341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and key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facts 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Prevalence of tobacco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tobacco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Consequences and recent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statistics 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Trends in cessation guidelines and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advocacy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and 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 </a:t>
            </a:r>
          </a:p>
          <a:p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 </a:t>
            </a:r>
          </a:p>
          <a:p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30155-420E-4E4D-995E-7F05363C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2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7E5C-8F7E-EE44-A03C-7ABB2559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key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CB82-F263-274E-A3EE-AD6B2B1C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330722" cy="44570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Tobacco use remains a significant public health concern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worldwide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Tobacco kills more than 8 million people each year, including an estimated 1.3 million non-smokers who are exposed to second-hand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smoke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(WHO, 2023).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2020, 22.3% of the world’s population used tobacco: 36.7% of men and 7.8% of women. (WHO, 2023)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Today, we'll explore the prevalence, factors, consequences, and strategies for addressing tobacco use within the medical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5A10E-8C22-084D-8FCD-4E361647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0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1F0C-78F5-614A-B95F-5ED5DADC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75D2-5069-D947-B116-8089D9F8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091" y="1246909"/>
            <a:ext cx="10390909" cy="4632683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Historically, tobacco use among medical students and physicians has been lower compared to the general population.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However, recent studies suggest varying prevalence rates across regions and time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Prevalence of smoking among physicians is high, around 21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practitioners and medical students have the highest percentage of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smokers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A4E9B-EBC3-4246-B6D2-E8E475C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8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Prevalence</a:t>
            </a:r>
            <a:r>
              <a:rPr lang="tr-TR" dirty="0" smtClean="0"/>
              <a:t> of </a:t>
            </a:r>
            <a:r>
              <a:rPr lang="tr-TR" dirty="0" err="1" smtClean="0"/>
              <a:t>smokıng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94839"/>
              </p:ext>
            </p:extLst>
          </p:nvPr>
        </p:nvGraphicFramePr>
        <p:xfrm>
          <a:off x="1250950" y="1912936"/>
          <a:ext cx="10179050" cy="4921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150">
                  <a:extLst>
                    <a:ext uri="{9D8B030D-6E8A-4147-A177-3AD203B41FA5}">
                      <a16:colId xmlns:a16="http://schemas.microsoft.com/office/drawing/2014/main" val="3134065642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833123212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103535893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305074920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357392682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3094349096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4160032683"/>
                    </a:ext>
                  </a:extLst>
                </a:gridCol>
              </a:tblGrid>
              <a:tr h="801423">
                <a:tc>
                  <a:txBody>
                    <a:bodyPr/>
                    <a:lstStyle/>
                    <a:p>
                      <a:r>
                        <a:rPr lang="tr-TR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Current</a:t>
                      </a:r>
                      <a:r>
                        <a:rPr lang="tr-TR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Male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Female</a:t>
                      </a:r>
                      <a:r>
                        <a:rPr lang="tr-TR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Passive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smoking</a:t>
                      </a:r>
                      <a:r>
                        <a:rPr lang="tr-TR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Other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tobacco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product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532227"/>
                  </a:ext>
                </a:extLst>
              </a:tr>
              <a:tr h="801423">
                <a:tc>
                  <a:txBody>
                    <a:bodyPr/>
                    <a:lstStyle/>
                    <a:p>
                      <a:r>
                        <a:rPr lang="tr-TR" dirty="0" smtClean="0"/>
                        <a:t>S. </a:t>
                      </a:r>
                      <a:r>
                        <a:rPr lang="tr-TR" dirty="0" err="1" smtClean="0"/>
                        <a:t>Arabia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17777"/>
                  </a:ext>
                </a:extLst>
              </a:tr>
              <a:tr h="801423">
                <a:tc>
                  <a:txBody>
                    <a:bodyPr/>
                    <a:lstStyle/>
                    <a:p>
                      <a:r>
                        <a:rPr lang="tr-TR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410289"/>
                  </a:ext>
                </a:extLst>
              </a:tr>
              <a:tr h="80142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95306"/>
                  </a:ext>
                </a:extLst>
              </a:tr>
              <a:tr h="801423">
                <a:tc>
                  <a:txBody>
                    <a:bodyPr/>
                    <a:lstStyle/>
                    <a:p>
                      <a:r>
                        <a:rPr lang="tr-TR" dirty="0" smtClean="0"/>
                        <a:t>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08785"/>
                  </a:ext>
                </a:extLst>
              </a:tr>
              <a:tr h="801423">
                <a:tc>
                  <a:txBody>
                    <a:bodyPr/>
                    <a:lstStyle/>
                    <a:p>
                      <a:r>
                        <a:rPr lang="tr-TR" dirty="0" smtClean="0"/>
                        <a:t>TRNC (NEU)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20204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0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Prevalence</a:t>
            </a:r>
            <a:r>
              <a:rPr lang="tr-TR" dirty="0" smtClean="0"/>
              <a:t> of </a:t>
            </a:r>
            <a:r>
              <a:rPr lang="tr-TR" dirty="0" err="1" smtClean="0"/>
              <a:t>smokıng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academıcs</a:t>
            </a:r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459520"/>
              </p:ext>
            </p:extLst>
          </p:nvPr>
        </p:nvGraphicFramePr>
        <p:xfrm>
          <a:off x="1978389" y="1874517"/>
          <a:ext cx="8724900" cy="487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150">
                  <a:extLst>
                    <a:ext uri="{9D8B030D-6E8A-4147-A177-3AD203B41FA5}">
                      <a16:colId xmlns:a16="http://schemas.microsoft.com/office/drawing/2014/main" val="1564517030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3142802570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480574762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124609875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1418485461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553635016"/>
                    </a:ext>
                  </a:extLst>
                </a:gridCol>
              </a:tblGrid>
              <a:tr h="628169">
                <a:tc>
                  <a:txBody>
                    <a:bodyPr/>
                    <a:lstStyle/>
                    <a:p>
                      <a:r>
                        <a:rPr lang="tr-TR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Profession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Current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smoker</a:t>
                      </a:r>
                      <a:r>
                        <a:rPr lang="tr-TR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Male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Female</a:t>
                      </a:r>
                      <a:r>
                        <a:rPr lang="tr-TR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127"/>
                  </a:ext>
                </a:extLst>
              </a:tr>
              <a:tr h="95563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Medicine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and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dentistry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798359"/>
                  </a:ext>
                </a:extLst>
              </a:tr>
              <a:tr h="66894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Medical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academics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734221"/>
                  </a:ext>
                </a:extLst>
              </a:tr>
              <a:tr h="66894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Medical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err="1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82883"/>
                  </a:ext>
                </a:extLst>
              </a:tr>
              <a:tr h="628169">
                <a:tc>
                  <a:txBody>
                    <a:bodyPr/>
                    <a:lstStyle/>
                    <a:p>
                      <a:r>
                        <a:rPr lang="tr-TR" dirty="0" smtClean="0"/>
                        <a:t>Pakistan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Physicians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567437"/>
                  </a:ext>
                </a:extLst>
              </a:tr>
              <a:tr h="66894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Medical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teachers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62196"/>
                  </a:ext>
                </a:extLst>
              </a:tr>
              <a:tr h="628169">
                <a:tc>
                  <a:txBody>
                    <a:bodyPr/>
                    <a:lstStyle/>
                    <a:p>
                      <a:r>
                        <a:rPr lang="tr-TR" dirty="0" smtClean="0"/>
                        <a:t>TRNC (NEU)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Med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academics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878730"/>
                  </a:ext>
                </a:extLst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4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A82A-47CF-EB47-A334-0ED35F6E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smokıng among medical 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533D3-DFC1-B143-849B-C84C8B7B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793" y="1745553"/>
            <a:ext cx="10178322" cy="5112447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Smoking among medical students is declining in high income countries and as a rule, countries where there are strong tobacco control policies and measures 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 students smoke more than females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50% of</a:t>
            </a:r>
            <a:r>
              <a:rPr lang="tr-T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smoker medical students start smoking after they start medical education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Among NEU medical students, students from Turkey smoke significantly more than students from other countries</a:t>
            </a:r>
          </a:p>
          <a:p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11B9A-0D14-0D40-9BF2-A30CD75D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9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7DC4-BB31-5248-A1BB-67B07391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03" y="382385"/>
            <a:ext cx="10776857" cy="149213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Factors ınfluentıal on tobacco use among medical students and physıcıans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9735-C6B1-8B4B-B698-A66CA59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61337"/>
            <a:ext cx="10178322" cy="460258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Stress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peer influence, social norms, and accessibility to tobacco products can contribute to tobacco use among medical students and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physicians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Cultural and societal factors also play a significant role in shaping tobacco use behaviors within the medical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tobacco dependency among physicians is an important factor influencing the general population regarding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attitudes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toward tobacco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65CED-ECC4-5E44-AD4B-D545EAE8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F6F0C-3BA1-6D4A-BCC5-56D973DE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and recent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F8C21-593B-E84D-9CA2-F58E6F2D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5835"/>
            <a:ext cx="10178322" cy="4523758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Apart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endless hazardous effects of tobacco on the overall health, smoking is a major risk for cancer in almost all the organs and tissues of the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Tobacco use among medical professionals can undermine their credibility as health advocates and role models for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can contribute to personal health problems, increase healthcare costs, and perpetuate the normalization of tobacco use within healthcare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settings</a:t>
            </a:r>
            <a:endParaRPr lang="tr-T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shows that smoker physicians tend to be less likely to assist their patients in quitting tobacco use and being </a:t>
            </a:r>
            <a:r>
              <a:rPr lang="tr-TR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role model </a:t>
            </a: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0EE3F-D979-914C-BF74-B4EA54E4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389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4518</TotalTime>
  <Words>958</Words>
  <Application>Microsoft Office PowerPoint</Application>
  <PresentationFormat>Geniş ekran</PresentationFormat>
  <Paragraphs>169</Paragraphs>
  <Slides>16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Tobacco use among medical students and physicians</vt:lpstr>
      <vt:lpstr>Outline</vt:lpstr>
      <vt:lpstr>Introduction and key facts </vt:lpstr>
      <vt:lpstr>Prevalence </vt:lpstr>
      <vt:lpstr>Prevalence of smokıng among medıcal students</vt:lpstr>
      <vt:lpstr>Prevalence of smokıng among medıcal academıcs</vt:lpstr>
      <vt:lpstr>Trends in smokıng among medical students</vt:lpstr>
      <vt:lpstr>Factors ınfluentıal on tobacco use among medical students and physıcıans</vt:lpstr>
      <vt:lpstr>Consequences and recent stats</vt:lpstr>
      <vt:lpstr>Trends in tobacco control and cessation educatıon</vt:lpstr>
      <vt:lpstr>Trends in tobacco control and cessation educatıon 2</vt:lpstr>
      <vt:lpstr>Role of Medical associations and professional organizations</vt:lpstr>
      <vt:lpstr>Challenges and Opportunities </vt:lpstr>
      <vt:lpstr>Conclusion</vt:lpstr>
      <vt:lpstr>References 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use among medical students and physicians</dc:title>
  <dc:creator>Rem Elsayyad</dc:creator>
  <cp:lastModifiedBy>PC</cp:lastModifiedBy>
  <cp:revision>21</cp:revision>
  <dcterms:created xsi:type="dcterms:W3CDTF">2024-03-03T18:48:25Z</dcterms:created>
  <dcterms:modified xsi:type="dcterms:W3CDTF">2024-03-16T18:46:33Z</dcterms:modified>
</cp:coreProperties>
</file>