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3" r:id="rId6"/>
    <p:sldId id="262" r:id="rId7"/>
    <p:sldId id="269" r:id="rId8"/>
    <p:sldId id="264" r:id="rId9"/>
    <p:sldId id="266" r:id="rId10"/>
    <p:sldId id="284" r:id="rId11"/>
    <p:sldId id="270" r:id="rId12"/>
    <p:sldId id="265" r:id="rId13"/>
    <p:sldId id="267" r:id="rId14"/>
    <p:sldId id="272" r:id="rId15"/>
    <p:sldId id="285" r:id="rId16"/>
    <p:sldId id="274" r:id="rId17"/>
    <p:sldId id="275" r:id="rId18"/>
    <p:sldId id="276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01AA-FA28-4536-BE26-770228BF276E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3FD9-D54B-40C9-AA2A-0D0047CB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450A-7E98-4998-AAA0-E386B85771B9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8A9D-7F89-4D4C-B3E4-066571A4EA6B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4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763E-D758-42A1-B7CD-A01D9A25A923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1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2321-7BC3-412C-8A74-46D8AC5C4815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4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B68-02B6-423A-8D14-DF602DF071C9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6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D874-3C7F-4DE7-B4FC-931D6F3E5333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3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F7B1-43BE-4E1C-A8B1-CA64A8502218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68A-4CA9-4644-964C-EF1C70818E78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35C-7764-4740-8422-86BB81840CEF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116E-85F2-47C0-8003-A637A6852681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B46911-BC27-4E48-A3A4-36F134D747D8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4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FC28-9E9C-4564-9295-E07FF6B5275B}" type="datetime1">
              <a:rPr lang="en-US" smtClean="0"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3495-8044-5045-9C4F-A34C193D8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234" y="2795649"/>
            <a:ext cx="4370948" cy="2486271"/>
          </a:xfrm>
        </p:spPr>
        <p:txBody>
          <a:bodyPr>
            <a:normAutofit/>
          </a:bodyPr>
          <a:lstStyle/>
          <a:p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resentation by </a:t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memobong 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ichael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assey</a:t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eam members: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evf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 tuna</a:t>
            </a:r>
            <a:endParaRPr lang="en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456B9-1288-F942-A35A-C97A3C3B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788" y="-62806"/>
            <a:ext cx="5419331" cy="254626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TR" sz="32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TOBACCO </a:t>
            </a:r>
            <a:r>
              <a:rPr lang="en-TR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FREE CAMPUS </a:t>
            </a:r>
            <a:r>
              <a:rPr lang="en-TR" sz="32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CONCEPT </a:t>
            </a:r>
            <a:r>
              <a:rPr lang="en-TR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AND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3E3D6-2D41-B246-8E7F-DC827561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52" y="326349"/>
            <a:ext cx="1102514" cy="10300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359236" y="4029165"/>
            <a:ext cx="544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Edited</a:t>
            </a:r>
            <a:r>
              <a:rPr lang="tr-TR" dirty="0"/>
              <a:t> </a:t>
            </a:r>
            <a:r>
              <a:rPr lang="tr-TR" dirty="0" err="1"/>
              <a:t>by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Prof. Ozen Asut, 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Near East University Faculty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f Medicine</a:t>
            </a:r>
          </a:p>
          <a:p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Public Health Department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92242BF-C371-264C-845D-3F7A9632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38"/>
            <a:ext cx="3408219" cy="2944807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D59-12BA-B64D-A864-47AE060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552892"/>
            <a:ext cx="9187906" cy="749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GUIDELINES </a:t>
            </a:r>
            <a:r>
              <a:rPr lang="tr-TR" dirty="0" err="1" smtClean="0"/>
              <a:t>for</a:t>
            </a:r>
            <a:r>
              <a:rPr lang="tr-TR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TOBACCO FREE </a:t>
            </a:r>
            <a:r>
              <a:rPr lang="en-US" dirty="0" smtClean="0"/>
              <a:t>CAMPUS</a:t>
            </a:r>
            <a:r>
              <a:rPr lang="tr-TR" dirty="0" smtClean="0"/>
              <a:t> - 2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F260-2E7B-B14E-B48A-2788725D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4" y="1122219"/>
            <a:ext cx="9187906" cy="549691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and Raise Awareness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Launch an extensive educational campaign to raise awareness about the benefits of a tobacco-free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flyers, social media, and campus-wide events, to disseminate information about the policy, its rationale, and resources available to support those who want to quit tobacco use.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evidence-based information about the health risks of tobacco and the advantages of a tobacco-free environment.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Cessation Support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Implement tobacco cessation programs and resources to help individuals who wish to quit tobacco use.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campus health services to offer counseling, support groups, and access to nicotine replacement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en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CAE1-E519-3C48-9190-FE962F76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130" y="44464"/>
            <a:ext cx="9156010" cy="703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GUIDELINES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en-US" dirty="0" smtClean="0"/>
              <a:t>TOBACCO </a:t>
            </a:r>
            <a:r>
              <a:rPr lang="en-US" dirty="0"/>
              <a:t>FREE </a:t>
            </a:r>
            <a:r>
              <a:rPr lang="en-US" dirty="0" smtClean="0"/>
              <a:t>CAMPUS</a:t>
            </a:r>
            <a:r>
              <a:rPr lang="tr-TR" dirty="0" smtClean="0"/>
              <a:t> -3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483F-D6CE-FC4E-A55D-2E061A06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581891"/>
            <a:ext cx="10044545" cy="596987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 Policy with Sensitivity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Enforcement of the tobacco-free policy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crucial,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it should be done with empathy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gradual approach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awareness campaigns about the implementation date, and provide reminders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educating rather than punishing violators, with penalties reserved for repeated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offenses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Designated Smoking Areas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During the transitional period, designate specific smoking areas away from high-traffic locations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are not ready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undermin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overall goal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Campus Community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Encourage active participation and involvement of students, faculty, and staff in promoting the tobacco-free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student-led task force or committee responsible for organizing awareness campaigns, events, and activities related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US" dirty="0"/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CA60-39B9-8244-887C-2F54F140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4" y="357352"/>
            <a:ext cx="9102846" cy="11351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Posters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exhibiting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harmful effects of tobacco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23E0-FC72-4842-AD0B-43AE92F4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35" y="2186152"/>
            <a:ext cx="9219804" cy="4671848"/>
          </a:xfrm>
        </p:spPr>
        <p:txBody>
          <a:bodyPr/>
          <a:lstStyle/>
          <a:p>
            <a:endParaRPr lang="en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33656-F778-B944-A721-3C31AEB6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1" y="2186152"/>
            <a:ext cx="7627242" cy="3898604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4C76-8A29-FD48-832A-F8E5476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05104"/>
            <a:ext cx="9118560" cy="781587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</a:t>
            </a:r>
            <a:r>
              <a:rPr lang="tr-TR" dirty="0" smtClean="0"/>
              <a:t>a </a:t>
            </a:r>
            <a:r>
              <a:rPr lang="en-US" dirty="0" smtClean="0"/>
              <a:t>TOBACCO </a:t>
            </a:r>
            <a:r>
              <a:rPr lang="en-US" dirty="0"/>
              <a:t>FREE </a:t>
            </a:r>
            <a:r>
              <a:rPr lang="tr-TR" dirty="0" err="1" smtClean="0"/>
              <a:t>campus</a:t>
            </a:r>
            <a:r>
              <a:rPr lang="tr-TR" dirty="0" smtClean="0"/>
              <a:t> - 4 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F5E3-76A0-0042-A751-DCA1931C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Sale of tobacco products inside and within the 100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Smoking or chewing of tobacco inside the premises of institution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teachers/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school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"TOBACCO CONTROL COMMITTEE" 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Tobacco control activities integrated with school health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18AE-7FDF-3D45-888C-D03A0E2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92" y="946298"/>
            <a:ext cx="9070948" cy="77617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Approaches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Creating </a:t>
            </a:r>
            <a:r>
              <a:rPr lang="en-US" dirty="0"/>
              <a:t>a Supportive Community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CF9D-31BA-6540-B87D-DEF05A5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1" y="1851999"/>
            <a:ext cx="9070948" cy="4901608"/>
          </a:xfrm>
        </p:spPr>
        <p:txBody>
          <a:bodyPr>
            <a:normAutofit/>
          </a:bodyPr>
          <a:lstStyle/>
          <a:p>
            <a:r>
              <a:rPr lang="en-US" sz="1800" dirty="0"/>
              <a:t>We understand that embracing change may not be easy for </a:t>
            </a:r>
            <a:r>
              <a:rPr lang="en-US" sz="1800" dirty="0" smtClean="0"/>
              <a:t>everyone </a:t>
            </a:r>
            <a:endParaRPr lang="tr-TR" sz="1800" dirty="0" smtClean="0"/>
          </a:p>
          <a:p>
            <a:r>
              <a:rPr lang="en-US" sz="1800" dirty="0" smtClean="0"/>
              <a:t>That's </a:t>
            </a:r>
            <a:r>
              <a:rPr lang="en-US" sz="1800" dirty="0"/>
              <a:t>why we are committed to providing the necessary support and resources to help our </a:t>
            </a:r>
            <a:r>
              <a:rPr lang="en-US" sz="1800" dirty="0" smtClean="0"/>
              <a:t>members</a:t>
            </a:r>
            <a:r>
              <a:rPr lang="tr-TR" sz="1800" dirty="0" smtClean="0"/>
              <a:t> in</a:t>
            </a:r>
            <a:r>
              <a:rPr lang="en-US" sz="1800" dirty="0" smtClean="0"/>
              <a:t> </a:t>
            </a:r>
            <a:r>
              <a:rPr lang="en-US" sz="1800" dirty="0"/>
              <a:t>transition to a tobacco-free campus </a:t>
            </a:r>
            <a:r>
              <a:rPr lang="en-US" sz="1800" dirty="0" smtClean="0"/>
              <a:t>successfully</a:t>
            </a:r>
            <a:endParaRPr lang="en-US" sz="1800" dirty="0"/>
          </a:p>
          <a:p>
            <a:r>
              <a:rPr lang="en-US" sz="1800" dirty="0"/>
              <a:t>1. </a:t>
            </a:r>
            <a:r>
              <a:rPr lang="en-US" sz="1800" dirty="0">
                <a:solidFill>
                  <a:srgbClr val="FF0000"/>
                </a:solidFill>
              </a:rPr>
              <a:t>Cessation Support:</a:t>
            </a:r>
            <a:r>
              <a:rPr lang="en-US" sz="1800" dirty="0"/>
              <a:t> For those who are ready to quit tobacco use, our campus health services offer counseling, support groups, and access to proven cessation </a:t>
            </a:r>
            <a:r>
              <a:rPr lang="en-US" sz="1800" dirty="0" smtClean="0"/>
              <a:t>resources</a:t>
            </a:r>
            <a:endParaRPr lang="en-US" sz="1800" dirty="0"/>
          </a:p>
          <a:p>
            <a:r>
              <a:rPr lang="en-US" sz="1800" dirty="0"/>
              <a:t>2</a:t>
            </a:r>
            <a:r>
              <a:rPr lang="en-US" sz="1800" dirty="0">
                <a:solidFill>
                  <a:srgbClr val="FF0000"/>
                </a:solidFill>
              </a:rPr>
              <a:t>. Education &amp; Awareness</a:t>
            </a:r>
            <a:r>
              <a:rPr lang="en-US" sz="1800" dirty="0"/>
              <a:t>: We believe that knowledge empowers individuals to make informed </a:t>
            </a:r>
            <a:r>
              <a:rPr lang="en-US" sz="1800" dirty="0" smtClean="0"/>
              <a:t>choices</a:t>
            </a:r>
            <a:endParaRPr lang="tr-TR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Our campus-wide awareness campaigns will provide information about the health risks of tobacco use and the benefits of a tobacco-free </a:t>
            </a:r>
            <a:r>
              <a:rPr lang="en-US" sz="1800" dirty="0" smtClean="0"/>
              <a:t>environment</a:t>
            </a:r>
            <a:endParaRPr lang="en-US" sz="1800" dirty="0"/>
          </a:p>
          <a:p>
            <a:endParaRPr lang="en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CC1B-F130-DD49-86A5-D1C8BD96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691116"/>
            <a:ext cx="9187906" cy="10526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BENEFITS OF NICOTINE- AND TOBACCO-FREE SCHOOL CAMPUSES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E6FF-642E-3C44-B383-157A7188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3" y="1996966"/>
            <a:ext cx="9187906" cy="4084857"/>
          </a:xfrm>
        </p:spPr>
        <p:txBody>
          <a:bodyPr>
            <a:noAutofit/>
          </a:bodyPr>
          <a:lstStyle/>
          <a:p>
            <a:r>
              <a:rPr lang="en-US" dirty="0" smtClean="0"/>
              <a:t>Within </a:t>
            </a:r>
            <a:r>
              <a:rPr lang="en-US" dirty="0"/>
              <a:t>just a few minutes, your body begins a series of changes that continue for </a:t>
            </a:r>
            <a:r>
              <a:rPr lang="en-US" dirty="0" smtClean="0"/>
              <a:t>years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Within 20 minutes, your heart rate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 </a:t>
            </a:r>
            <a:r>
              <a:rPr lang="en-US" dirty="0" smtClean="0"/>
              <a:t>drop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12 hours, the carbon monoxide level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blood drops to </a:t>
            </a:r>
            <a:r>
              <a:rPr lang="en-US" dirty="0" smtClean="0"/>
              <a:t>normal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2-12 weeks, your circulation improves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lung function </a:t>
            </a:r>
            <a:r>
              <a:rPr lang="en-US" dirty="0" smtClean="0"/>
              <a:t>increases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1-9 months, coughing and shortness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breath decrease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1 year, your risk of coronary heart </a:t>
            </a:r>
            <a:r>
              <a:rPr lang="en-US" dirty="0" smtClean="0"/>
              <a:t>disease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about half that of a </a:t>
            </a:r>
            <a:r>
              <a:rPr lang="en-US" dirty="0" smtClean="0"/>
              <a:t>smoker’s</a:t>
            </a:r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6855-42E8-714A-B22C-D61F420C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6" y="187519"/>
            <a:ext cx="9134744" cy="627321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to schools 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D8F8-040B-3046-B139-0E5A6F8F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59" y="851626"/>
            <a:ext cx="9134744" cy="5665076"/>
          </a:xfrm>
        </p:spPr>
        <p:txBody>
          <a:bodyPr>
            <a:normAutofit/>
          </a:bodyPr>
          <a:lstStyle/>
          <a:p>
            <a:r>
              <a:rPr lang="en-US" dirty="0"/>
              <a:t>1. Tobacco-free campuses create a healthier, more productive student </a:t>
            </a:r>
            <a:r>
              <a:rPr lang="en-US" dirty="0" smtClean="0"/>
              <a:t>body</a:t>
            </a:r>
            <a:endParaRPr lang="tr-TR" dirty="0" smtClean="0"/>
          </a:p>
          <a:p>
            <a:r>
              <a:rPr lang="en-US" dirty="0" smtClean="0"/>
              <a:t>2</a:t>
            </a:r>
            <a:r>
              <a:rPr lang="en-US" dirty="0"/>
              <a:t>. The risk of fire damage, accidents and occupational injuries is </a:t>
            </a:r>
            <a:r>
              <a:rPr lang="en-US" dirty="0" smtClean="0"/>
              <a:t>reduced</a:t>
            </a:r>
            <a:endParaRPr lang="en-US" dirty="0"/>
          </a:p>
          <a:p>
            <a:r>
              <a:rPr lang="en-US" dirty="0"/>
              <a:t>3. </a:t>
            </a:r>
            <a:r>
              <a:rPr lang="tr-TR" dirty="0" smtClean="0"/>
              <a:t>L</a:t>
            </a:r>
            <a:r>
              <a:rPr lang="en-US" dirty="0" err="1" smtClean="0"/>
              <a:t>ower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fire and accident insurance </a:t>
            </a:r>
            <a:r>
              <a:rPr lang="en-US" dirty="0" smtClean="0"/>
              <a:t>premiums</a:t>
            </a:r>
            <a:endParaRPr lang="en-US" dirty="0"/>
          </a:p>
          <a:p>
            <a:r>
              <a:rPr lang="en-US" dirty="0"/>
              <a:t>4. Cleaning and maintenance costs also go </a:t>
            </a:r>
            <a:r>
              <a:rPr lang="en-US" dirty="0" smtClean="0"/>
              <a:t>down</a:t>
            </a:r>
            <a:endParaRPr lang="en-US" dirty="0"/>
          </a:p>
          <a:p>
            <a:r>
              <a:rPr lang="en-US" dirty="0"/>
              <a:t>5. </a:t>
            </a:r>
            <a:r>
              <a:rPr lang="tr-TR" dirty="0"/>
              <a:t>L</a:t>
            </a:r>
            <a:r>
              <a:rPr lang="en-US" dirty="0" err="1" smtClean="0"/>
              <a:t>ess</a:t>
            </a:r>
            <a:r>
              <a:rPr lang="en-US" dirty="0" smtClean="0"/>
              <a:t> </a:t>
            </a:r>
            <a:r>
              <a:rPr lang="en-US" dirty="0"/>
              <a:t>risk of legal action by non- smoking students due to the adverse health effects of second-hand </a:t>
            </a:r>
            <a:r>
              <a:rPr lang="en-US" dirty="0" smtClean="0"/>
              <a:t>smoke</a:t>
            </a:r>
            <a:endParaRPr lang="en-US" dirty="0"/>
          </a:p>
          <a:p>
            <a:r>
              <a:rPr lang="en-US" dirty="0"/>
              <a:t>6. The image of a school that is committed to a healthier, safer environment and work- place is </a:t>
            </a:r>
            <a:r>
              <a:rPr lang="en-US" dirty="0" smtClean="0"/>
              <a:t>enhanced</a:t>
            </a:r>
            <a:endParaRPr lang="en-US" dirty="0"/>
          </a:p>
          <a:p>
            <a:r>
              <a:rPr lang="en-US" dirty="0"/>
              <a:t>7. It sets a precedent and good example for the </a:t>
            </a:r>
            <a:r>
              <a:rPr lang="en-US" dirty="0" smtClean="0"/>
              <a:t>community</a:t>
            </a:r>
            <a:endParaRPr lang="en-US" dirty="0"/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A617-76DE-F249-818E-7AA4F66B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5320"/>
            <a:ext cx="9230437" cy="693653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to students and teachers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07CE-DCE2-F94F-8216-37D456EB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669730"/>
            <a:ext cx="10681854" cy="5402318"/>
          </a:xfrm>
        </p:spPr>
        <p:txBody>
          <a:bodyPr>
            <a:noAutofit/>
          </a:bodyPr>
          <a:lstStyle/>
          <a:p>
            <a:r>
              <a:rPr lang="en-US" sz="1800" dirty="0"/>
              <a:t>1. For </a:t>
            </a:r>
            <a:r>
              <a:rPr lang="en-US" sz="1800" dirty="0" smtClean="0"/>
              <a:t>s</a:t>
            </a:r>
            <a:r>
              <a:rPr lang="tr-TR" sz="1800" dirty="0" err="1" smtClean="0"/>
              <a:t>moker</a:t>
            </a:r>
            <a:r>
              <a:rPr lang="en-US" sz="1800" dirty="0" smtClean="0"/>
              <a:t>s</a:t>
            </a:r>
            <a:r>
              <a:rPr lang="en-US" sz="1800" dirty="0"/>
              <a:t>, tobacco-free school environments help persuade them to quit </a:t>
            </a:r>
            <a:r>
              <a:rPr lang="en-US" sz="1800" dirty="0" smtClean="0"/>
              <a:t>entirely</a:t>
            </a:r>
            <a:endParaRPr lang="tr-TR" sz="1800" dirty="0" smtClean="0"/>
          </a:p>
          <a:p>
            <a:r>
              <a:rPr lang="en-US" sz="1800" dirty="0" smtClean="0"/>
              <a:t>2</a:t>
            </a:r>
            <a:r>
              <a:rPr lang="en-US" sz="1800" dirty="0"/>
              <a:t>. </a:t>
            </a:r>
            <a:r>
              <a:rPr lang="tr-TR" sz="1800" dirty="0" smtClean="0"/>
              <a:t>T</a:t>
            </a:r>
            <a:r>
              <a:rPr lang="en-US" sz="1800" dirty="0" err="1" smtClean="0"/>
              <a:t>obacco</a:t>
            </a:r>
            <a:r>
              <a:rPr lang="en-US" sz="1800" dirty="0" smtClean="0"/>
              <a:t>-free </a:t>
            </a:r>
            <a:r>
              <a:rPr lang="en-US" sz="1800" dirty="0"/>
              <a:t>environments de-normalize use of these </a:t>
            </a:r>
            <a:r>
              <a:rPr lang="en-US" sz="1800" dirty="0" smtClean="0"/>
              <a:t>products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be </a:t>
            </a:r>
            <a:r>
              <a:rPr lang="en-US" sz="1800" dirty="0" smtClean="0"/>
              <a:t>viewed </a:t>
            </a:r>
            <a:r>
              <a:rPr lang="en-US" sz="1800" dirty="0"/>
              <a:t>as socially less acceptable, </a:t>
            </a:r>
            <a:r>
              <a:rPr lang="en-US" sz="1800" dirty="0"/>
              <a:t>minimalizing triggers for non-users to </a:t>
            </a:r>
            <a:r>
              <a:rPr lang="en-US" sz="1800" dirty="0" smtClean="0"/>
              <a:t>initiate</a:t>
            </a:r>
            <a:endParaRPr lang="en-US" sz="1800" dirty="0"/>
          </a:p>
          <a:p>
            <a:r>
              <a:rPr lang="en-US" sz="1800" dirty="0" smtClean="0"/>
              <a:t>3</a:t>
            </a:r>
            <a:r>
              <a:rPr lang="en-US" sz="1800" dirty="0"/>
              <a:t>. For nonsmokers, the risk of health hazards from second-hand smoke is </a:t>
            </a:r>
            <a:r>
              <a:rPr lang="en-US" sz="1800" dirty="0" smtClean="0"/>
              <a:t>eliminated</a:t>
            </a:r>
            <a:endParaRPr lang="en-US" sz="1800" dirty="0"/>
          </a:p>
          <a:p>
            <a:r>
              <a:rPr lang="en-US" sz="1800" dirty="0"/>
              <a:t>4. For both smoking and nonsmoking students and teachers, respiratory and allergic symptoms from tobacco smoke are markedly </a:t>
            </a:r>
            <a:r>
              <a:rPr lang="en-US" sz="1800" dirty="0" smtClean="0"/>
              <a:t>reduced</a:t>
            </a:r>
            <a:endParaRPr lang="en-US" sz="1800" dirty="0"/>
          </a:p>
          <a:p>
            <a:r>
              <a:rPr lang="en-US" sz="1800" dirty="0"/>
              <a:t>5. Other health hazards from exposure to tobacco smoke, such as cancer and heart disease, are also significantly </a:t>
            </a:r>
            <a:r>
              <a:rPr lang="en-US" sz="1800" dirty="0" smtClean="0"/>
              <a:t>reduced</a:t>
            </a:r>
            <a:endParaRPr lang="en-US" sz="1800" dirty="0"/>
          </a:p>
          <a:p>
            <a:r>
              <a:rPr lang="en-US" sz="1800" dirty="0"/>
              <a:t>6</a:t>
            </a:r>
            <a:r>
              <a:rPr lang="en-US" sz="1800" dirty="0" smtClean="0"/>
              <a:t>. </a:t>
            </a:r>
            <a:r>
              <a:rPr lang="en-US" sz="1800" dirty="0"/>
              <a:t>With a healthier learning environment, students are more productive and focused in </a:t>
            </a:r>
            <a:r>
              <a:rPr lang="en-US" sz="1800" dirty="0" smtClean="0"/>
              <a:t>school</a:t>
            </a:r>
            <a:endParaRPr lang="en-US" sz="1800" dirty="0"/>
          </a:p>
          <a:p>
            <a:r>
              <a:rPr lang="en-US" sz="1800" dirty="0"/>
              <a:t>8. Students and teachers in smoke-free work- places lower their risk of exporting “third- hand smoke</a:t>
            </a:r>
            <a:r>
              <a:rPr lang="en-US" sz="1800" dirty="0" smtClean="0"/>
              <a:t>”</a:t>
            </a:r>
            <a:endParaRPr lang="en-US" sz="1800" dirty="0"/>
          </a:p>
          <a:p>
            <a:endParaRPr lang="en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7963" y="452146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B1F8-9917-E94F-8FA8-243D6EB4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4" y="193965"/>
            <a:ext cx="9102846" cy="817417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/>
              <a:t> PLANNING COMMITTEE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ABD0-FC4F-DC48-9C6F-C29B1049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09" y="773850"/>
            <a:ext cx="9102846" cy="538129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Planning Committee should include students, teachers, parents, and </a:t>
            </a:r>
            <a:r>
              <a:rPr lang="en-US" sz="1800" dirty="0" smtClean="0"/>
              <a:t>staff</a:t>
            </a:r>
            <a:endParaRPr lang="en-US" sz="1800" dirty="0"/>
          </a:p>
          <a:p>
            <a:r>
              <a:rPr lang="en-US" sz="1800" dirty="0"/>
              <a:t>Sample communication by Planning Committee of activities to be conducted to create a nicotine and tobacco-free campus:</a:t>
            </a:r>
          </a:p>
          <a:p>
            <a:r>
              <a:rPr lang="en-US" sz="1400" dirty="0"/>
              <a:t>The Memo of the Planning Committee’s</a:t>
            </a:r>
          </a:p>
          <a:p>
            <a:r>
              <a:rPr lang="en-US" sz="1400" dirty="0"/>
              <a:t>Chairs [insert names of the chairs, and date] has decided the main actions needed to declare [insert name of school] nicotine and tobacco-free, in line with the requirements of Article 8 of the WHO Framework Convention on Tobacco Control (WHO FCTC) and its guidelines for implementation, must include the following:</a:t>
            </a:r>
          </a:p>
          <a:p>
            <a:r>
              <a:rPr lang="en-US" sz="1400" dirty="0"/>
              <a:t>1.The implementation of an information campaign [name of the campaign, if available], starting [date], until [policy launch date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dirty="0"/>
              <a:t>2.Awareness raising of the available support mechanisms for smokers who want to </a:t>
            </a:r>
            <a:r>
              <a:rPr lang="en-US" sz="1400" dirty="0" smtClean="0"/>
              <a:t>quit</a:t>
            </a:r>
            <a:endParaRPr lang="en-US" sz="1400" dirty="0"/>
          </a:p>
          <a:p>
            <a:r>
              <a:rPr lang="en-US" sz="1400" dirty="0"/>
              <a:t>3.A public declaration that [name of school] will become nicotine and tobacco-free on – [date], and formally close all designated smoking </a:t>
            </a:r>
            <a:r>
              <a:rPr lang="en-US" sz="1400" dirty="0" smtClean="0"/>
              <a:t>areas</a:t>
            </a:r>
            <a:endParaRPr lang="en-US" sz="1400" dirty="0"/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B8B9-C77F-D44B-866E-110E4EC4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66" y="808074"/>
            <a:ext cx="9177274" cy="93566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EXAMPLE of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Tobacco free campus pamphlet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6E25-DBAE-7C40-8F8B-B8FA7397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865" y="1860331"/>
            <a:ext cx="9177274" cy="4866289"/>
          </a:xfrm>
        </p:spPr>
        <p:txBody>
          <a:bodyPr>
            <a:normAutofit/>
          </a:bodyPr>
          <a:lstStyle/>
          <a:p>
            <a:r>
              <a:rPr lang="en-US" sz="1600" dirty="0"/>
              <a:t>Dear Members of the University Community,</a:t>
            </a:r>
          </a:p>
          <a:p>
            <a:r>
              <a:rPr lang="en-US" sz="1600" dirty="0"/>
              <a:t>We are excited to introduce our university's commitment to creating a tobacco-free campus environment. This pamphlet aims to highlight the numerous benefits of this initiative and encourage everyone to support this collective effort towards a healthier, safer, and more vibrant university experience.</a:t>
            </a:r>
          </a:p>
          <a:p>
            <a:r>
              <a:rPr lang="en-US" sz="1600" dirty="0"/>
              <a:t>Let's join hands and take a step towards a tobacco-free tomorrow!</a:t>
            </a:r>
          </a:p>
          <a:p>
            <a:r>
              <a:rPr lang="en-US" sz="1600" dirty="0"/>
              <a:t>Join Us in Building a Healthier Future</a:t>
            </a:r>
          </a:p>
          <a:p>
            <a:r>
              <a:rPr lang="en-US" sz="1600" dirty="0"/>
              <a:t>Let's embrace this opportunity to create a healthier and more caring community. By choosing a tobacco-free campus, we invest in the well-being of our students, faculty, staff, and visitors, while fostering a sustainable environment for generations to come.</a:t>
            </a:r>
          </a:p>
          <a:p>
            <a:r>
              <a:rPr lang="en-US" sz="1600" dirty="0"/>
              <a:t>Together, we can make a difference, one step at a time!</a:t>
            </a:r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330-BC91-964A-AF0C-A2620A3B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720436"/>
          </a:xfrm>
        </p:spPr>
        <p:txBody>
          <a:bodyPr/>
          <a:lstStyle/>
          <a:p>
            <a:r>
              <a:rPr lang="en-T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F818-8F34-A94B-905C-34F61809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20437"/>
            <a:ext cx="9118560" cy="574581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obacco use poses significant health risks and negative environmental impacts, making it imperative for universities to foster a healthy and conducive learning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tobacco-free campus policy can contribute to promoting the well-being of students, faculty, staff, and visitors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significant tobacco use among adolescents and young adults as they are most vulnerable to the exposure to tobacco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Nearly all tobacco use begins during youth and young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adulthood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Tobacco contains nicotine, a highly addictive drug that causes many young people to progress from smoking occasionally to smoking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rates of cigarette smoking among high school juniors and seniors are still higher than those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05273-1985-D044-B054-A1B6F64C7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264" y="1089934"/>
            <a:ext cx="4316707" cy="4225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C08DB-D28C-ED45-AE19-C7501EDF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94" y="1129106"/>
            <a:ext cx="4044285" cy="422516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1FAC-4D95-5147-9AFB-284286E2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2" y="282317"/>
            <a:ext cx="9485618" cy="712381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REFERENCES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46E1-BE09-A14D-ABE9-62E2BF7A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98973"/>
            <a:ext cx="9166641" cy="5352444"/>
          </a:xfrm>
        </p:spPr>
        <p:txBody>
          <a:bodyPr>
            <a:normAutofit fontScale="25000" lnSpcReduction="20000"/>
          </a:bodyPr>
          <a:lstStyle/>
          <a:p>
            <a:r>
              <a:rPr lang="en-US" sz="4000" dirty="0" smtClean="0"/>
              <a:t>Campaign </a:t>
            </a:r>
            <a:r>
              <a:rPr lang="en-US" sz="4000" dirty="0"/>
              <a:t>for Tobacco-Free Kids (2019). How Schools Can Help Students Stay Tobacco-Free. (https://www. </a:t>
            </a:r>
            <a:r>
              <a:rPr lang="en-US" sz="4000" dirty="0" err="1"/>
              <a:t>tobaccofreekids.org</a:t>
            </a:r>
            <a:r>
              <a:rPr lang="en-US" sz="4000" dirty="0"/>
              <a:t>/assets/factsheets/0153.pdf, accessed 7 May 2020).</a:t>
            </a:r>
          </a:p>
          <a:p>
            <a:r>
              <a:rPr lang="en-US" sz="4000" dirty="0"/>
              <a:t>WHO Framework Convention on Tobacco Control. Geneva: World Health Organization; 2003.</a:t>
            </a:r>
          </a:p>
          <a:p>
            <a:r>
              <a:rPr lang="en-US" sz="4000" dirty="0"/>
              <a:t>U.S. Department of Health and Human Services. Preventing Tobacco Use Among Youth and Young Adults. Atlanta, GA: U.S. Department of Health and Human Services, Centers for Disease Control and Prevention, Na- </a:t>
            </a:r>
            <a:r>
              <a:rPr lang="en-US" sz="4000" dirty="0" err="1"/>
              <a:t>tional</a:t>
            </a:r>
            <a:r>
              <a:rPr lang="en-US" sz="4000" dirty="0"/>
              <a:t> Center for Chronic Disease Prevention and Health Promotion, Office on Smoking and Health; 2012.</a:t>
            </a:r>
          </a:p>
          <a:p>
            <a:r>
              <a:rPr lang="en-US" sz="4000" dirty="0"/>
              <a:t>Campaign for Tobacco-Free Kids. The Impact of To- bacco Advertising, Promotion and Sponsorship. (https:// </a:t>
            </a:r>
            <a:r>
              <a:rPr lang="en-US" sz="4000" dirty="0" err="1"/>
              <a:t>www.tobaccofreekids.org</a:t>
            </a:r>
            <a:r>
              <a:rPr lang="en-US" sz="4000" dirty="0"/>
              <a:t>/assets/global/pdfs/</a:t>
            </a:r>
            <a:r>
              <a:rPr lang="en-US" sz="4000" dirty="0" err="1"/>
              <a:t>en</a:t>
            </a:r>
            <a:r>
              <a:rPr lang="en-US" sz="4000" dirty="0"/>
              <a:t>/APS_ </a:t>
            </a:r>
            <a:r>
              <a:rPr lang="en-US" sz="4000" dirty="0" err="1"/>
              <a:t>healthimpact.pdf</a:t>
            </a:r>
            <a:r>
              <a:rPr lang="en-US" sz="4000" dirty="0"/>
              <a:t>, accessed 5 March 2020).</a:t>
            </a:r>
          </a:p>
          <a:p>
            <a:r>
              <a:rPr lang="en-US" sz="4000" dirty="0"/>
              <a:t>WHO. E-cigarette Q&amp;A Geneva: World Health </a:t>
            </a:r>
            <a:r>
              <a:rPr lang="en-US" sz="4000" dirty="0" err="1"/>
              <a:t>Organi</a:t>
            </a:r>
            <a:r>
              <a:rPr lang="en-US" sz="4000" dirty="0"/>
              <a:t>- </a:t>
            </a:r>
            <a:r>
              <a:rPr lang="en-US" sz="4000" dirty="0" err="1"/>
              <a:t>zation</a:t>
            </a:r>
            <a:r>
              <a:rPr lang="en-US" sz="4000" dirty="0"/>
              <a:t>; 2020 [Available from: https://</a:t>
            </a:r>
            <a:r>
              <a:rPr lang="en-US" sz="4000" dirty="0" err="1"/>
              <a:t>www.who.int</a:t>
            </a:r>
            <a:r>
              <a:rPr lang="en-US" sz="4000" dirty="0"/>
              <a:t>/news- room/q-a-detail/e-cigarettes-how-risky-are-they.</a:t>
            </a:r>
          </a:p>
          <a:p>
            <a:r>
              <a:rPr lang="en-US" sz="4000" dirty="0"/>
              <a:t>GBD 2017 Risk Factor Collaborators. Global, regional, and national comparative risk assessment of 84 be- </a:t>
            </a:r>
            <a:r>
              <a:rPr lang="en-US" sz="4000" dirty="0" err="1"/>
              <a:t>havioural</a:t>
            </a:r>
            <a:r>
              <a:rPr lang="en-US" sz="4000" dirty="0"/>
              <a:t>, environmental and occupational, and met- </a:t>
            </a:r>
            <a:r>
              <a:rPr lang="en-US" sz="4000" dirty="0" err="1"/>
              <a:t>abolic</a:t>
            </a:r>
            <a:r>
              <a:rPr lang="en-US" sz="4000" dirty="0"/>
              <a:t> risks or clusters of risks for 195 countries and territories, 1990-2017: a systematic analysis for the Global Burden of Disease Study 2017. Seattle, WA: Institute for Health Metrics and Evaluation; 2018.</a:t>
            </a:r>
          </a:p>
          <a:p>
            <a:r>
              <a:rPr lang="en-US" sz="4000" dirty="0"/>
              <a:t>Binkley C. Vaping essays: E-cigarette sellers offering scholarships. AP News; 2018. (https://</a:t>
            </a:r>
            <a:r>
              <a:rPr lang="en-US" sz="4000" dirty="0" err="1"/>
              <a:t>apnews.com</a:t>
            </a:r>
            <a:r>
              <a:rPr lang="en-US" sz="4000" dirty="0"/>
              <a:t>/ a35ba8a0200c4a27943da3b9254b9fe5, accessed 5 March 2020).</a:t>
            </a:r>
          </a:p>
          <a:p>
            <a:r>
              <a:rPr lang="en-US" sz="4000" dirty="0"/>
              <a:t>Kaplan S. Juul targeted schools and youth camps, house panel on vaping claims. New York Times; 2019. (https://</a:t>
            </a:r>
            <a:r>
              <a:rPr lang="en-US" sz="4000" dirty="0" err="1"/>
              <a:t>www.nytimes.com</a:t>
            </a:r>
            <a:r>
              <a:rPr lang="en-US" sz="4000" dirty="0"/>
              <a:t>/2019/07/25/health/ </a:t>
            </a:r>
            <a:r>
              <a:rPr lang="en-US" sz="4000" dirty="0" err="1"/>
              <a:t>juul</a:t>
            </a:r>
            <a:r>
              <a:rPr lang="en-US" sz="4000" dirty="0"/>
              <a:t>-teens-</a:t>
            </a:r>
            <a:r>
              <a:rPr lang="en-US" sz="4000" dirty="0" err="1"/>
              <a:t>vaping.html</a:t>
            </a:r>
            <a:r>
              <a:rPr lang="en-US" sz="4000" dirty="0"/>
              <a:t>, accessed 5 March 2020). </a:t>
            </a:r>
          </a:p>
          <a:p>
            <a:r>
              <a:rPr lang="tr-TR" sz="4000" dirty="0" smtClean="0"/>
              <a:t>WHO. </a:t>
            </a:r>
            <a:r>
              <a:rPr lang="en-US" sz="4000" dirty="0" smtClean="0"/>
              <a:t>http</a:t>
            </a:r>
            <a:r>
              <a:rPr lang="en-US" sz="4000" dirty="0"/>
              <a:t>://www.who.int/tobacco/research/youth/health_effects/en/</a:t>
            </a:r>
          </a:p>
          <a:p>
            <a:r>
              <a:rPr lang="tr-TR" sz="4000" dirty="0" smtClean="0"/>
              <a:t>CDC. </a:t>
            </a:r>
            <a:r>
              <a:rPr lang="en-US" sz="4000" dirty="0" smtClean="0"/>
              <a:t>http</a:t>
            </a:r>
            <a:r>
              <a:rPr lang="en-US" sz="4000" dirty="0"/>
              <a:t>://www.cdc.gov/tobacco/data_statistic s/</a:t>
            </a:r>
            <a:r>
              <a:rPr lang="en-US" sz="4000" dirty="0" err="1"/>
              <a:t>sgr</a:t>
            </a:r>
            <a:r>
              <a:rPr lang="en-US" sz="4000" dirty="0"/>
              <a:t>/2012/</a:t>
            </a:r>
            <a:r>
              <a:rPr lang="en-US" sz="4000" dirty="0" err="1"/>
              <a:t>consumer_booklet</a:t>
            </a:r>
            <a:r>
              <a:rPr lang="en-US" sz="4000" dirty="0"/>
              <a:t>/</a:t>
            </a:r>
            <a:r>
              <a:rPr lang="en-US" sz="4000" dirty="0" err="1"/>
              <a:t>pdts</a:t>
            </a:r>
            <a:r>
              <a:rPr lang="en-US" sz="4000" dirty="0"/>
              <a:t>/consume r.pdf</a:t>
            </a:r>
          </a:p>
          <a:p>
            <a:r>
              <a:rPr lang="en-US" sz="4000" dirty="0"/>
              <a:t>http://</a:t>
            </a:r>
            <a:r>
              <a:rPr lang="en-US" sz="4000" dirty="0" err="1"/>
              <a:t>www.ncbi.nlm.nih.gov</a:t>
            </a:r>
            <a:r>
              <a:rPr lang="en-US" sz="4000" dirty="0"/>
              <a:t>/</a:t>
            </a:r>
            <a:r>
              <a:rPr lang="en-US" sz="4000" dirty="0" err="1"/>
              <a:t>pubmed</a:t>
            </a:r>
            <a:r>
              <a:rPr lang="en-US" sz="4000" dirty="0"/>
              <a:t>/1840</a:t>
            </a:r>
            <a:br>
              <a:rPr lang="en-US" sz="4000" dirty="0"/>
            </a:br>
            <a:r>
              <a:rPr lang="en-US" sz="4000" dirty="0"/>
              <a:t>9317</a:t>
            </a:r>
          </a:p>
          <a:p>
            <a:r>
              <a:rPr lang="tr-TR" sz="4000" dirty="0" err="1" smtClean="0"/>
              <a:t>Cancer</a:t>
            </a:r>
            <a:r>
              <a:rPr lang="tr-TR" sz="4000" dirty="0" smtClean="0"/>
              <a:t>. </a:t>
            </a:r>
            <a:r>
              <a:rPr lang="en-US" sz="4000" dirty="0" smtClean="0"/>
              <a:t>http</a:t>
            </a:r>
            <a:r>
              <a:rPr lang="en-US" sz="4000" dirty="0"/>
              <a:t>://www.cancer.org/cancer/cancercaus es/</a:t>
            </a:r>
            <a:r>
              <a:rPr lang="en-US" sz="4000" dirty="0" err="1"/>
              <a:t>tobaccocancer</a:t>
            </a:r>
            <a:r>
              <a:rPr lang="en-US" sz="4000" dirty="0"/>
              <a:t>/</a:t>
            </a:r>
            <a:r>
              <a:rPr lang="en-US" sz="4000" dirty="0" err="1"/>
              <a:t>childandteentobaccous</a:t>
            </a:r>
            <a:r>
              <a:rPr lang="en-US" sz="4000" dirty="0"/>
              <a:t> e/child-by    </a:t>
            </a:r>
          </a:p>
          <a:p>
            <a:r>
              <a:rPr lang="tr-TR" sz="4000" dirty="0" smtClean="0"/>
              <a:t>Banner</a:t>
            </a:r>
            <a:r>
              <a:rPr lang="en-US" sz="4000" dirty="0" smtClean="0"/>
              <a:t> </a:t>
            </a:r>
            <a:r>
              <a:rPr lang="en-US" sz="4000" dirty="0"/>
              <a:t>of </a:t>
            </a:r>
            <a:r>
              <a:rPr lang="tr-TR" sz="4000" dirty="0" smtClean="0"/>
              <a:t>Sağlık Bilimleri </a:t>
            </a:r>
            <a:r>
              <a:rPr lang="tr-TR" sz="4000" dirty="0" err="1" smtClean="0"/>
              <a:t>University</a:t>
            </a:r>
            <a:r>
              <a:rPr lang="tr-TR" sz="4000" dirty="0" smtClean="0"/>
              <a:t> </a:t>
            </a:r>
            <a:r>
              <a:rPr lang="en-US" sz="4000" dirty="0" smtClean="0"/>
              <a:t>in </a:t>
            </a:r>
            <a:r>
              <a:rPr lang="tr-TR" sz="4000" dirty="0" smtClean="0"/>
              <a:t>T</a:t>
            </a:r>
            <a:r>
              <a:rPr lang="en-US" sz="4000" dirty="0" err="1" smtClean="0"/>
              <a:t>urkey</a:t>
            </a:r>
            <a:r>
              <a:rPr lang="en-US" sz="4000" dirty="0"/>
              <a:t> </a:t>
            </a:r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E4CA-F004-404F-91BF-457D1D33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542259"/>
            <a:ext cx="10091674" cy="1116419"/>
          </a:xfrm>
        </p:spPr>
        <p:txBody>
          <a:bodyPr/>
          <a:lstStyle/>
          <a:p>
            <a:r>
              <a:rPr lang="en-TR" dirty="0"/>
              <a:t>         REFERENCE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648B9-A654-F848-8E8B-F80EDA91E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395" y="2123089"/>
            <a:ext cx="7666563" cy="3205655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330-BC91-964A-AF0C-A2620A3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young people smoke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F818-8F34-A94B-905C-34F61809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84457" cy="39417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Many kids start using tobacco by age 11. And many are addicted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The young generations feel proud in smoking and think it adds another feather to their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Smoking is popular amongst the students who live in hostels,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Children and teens are easy targets for the tobacco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Teens are often influenced by TV, movies, the Internet, advertising, and their 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role models includin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parents, doctors and celebrities</a:t>
            </a:r>
          </a:p>
          <a:p>
            <a:endParaRPr lang="en-TR" sz="16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497-6548-834C-8C6F-C1540444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65545"/>
            <a:ext cx="9603275" cy="914399"/>
          </a:xfrm>
        </p:spPr>
        <p:txBody>
          <a:bodyPr/>
          <a:lstStyle/>
          <a:p>
            <a:r>
              <a:rPr lang="en-US" dirty="0" smtClean="0"/>
              <a:t>Contents</a:t>
            </a:r>
            <a:r>
              <a:rPr lang="en-US" dirty="0" smtClean="0"/>
              <a:t> of </a:t>
            </a:r>
            <a:r>
              <a:rPr lang="en-US" dirty="0" smtClean="0"/>
              <a:t>Tobacco smoke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DCE31-CD04-CA41-8B82-3C726A59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088" y="2016124"/>
            <a:ext cx="7910624" cy="4076331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CAED-C074-E242-9C4D-D4E61E0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26" y="839972"/>
            <a:ext cx="9092213" cy="715559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Second-hand smoke kills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3FE6-0185-854C-BDDD-7BF091B2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071" y="2015732"/>
            <a:ext cx="9725784" cy="378932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Second-hand smoke is the smoke that fills restaurants, offices or other enclosed spaces when people burn tobacco products such as cigarettes, bidis and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 safe level of exposure to second-hand  tobacco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adults, second-hand smoke causes serious cardiovascular and respiratory diseases, including coronary heart disease and lung cancer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children regularly breathe air polluted by tobacco smoking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way to prevent hazards of passive smoking is to ban smoking in all indoor settings</a:t>
            </a:r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5BB-C0C3-B544-824C-0062B2F1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53" y="213295"/>
            <a:ext cx="9017786" cy="818707"/>
          </a:xfrm>
        </p:spPr>
        <p:txBody>
          <a:bodyPr>
            <a:normAutofit fontScale="90000"/>
          </a:bodyPr>
          <a:lstStyle/>
          <a:p>
            <a:r>
              <a:rPr lang="en-US" dirty="0"/>
              <a:t>Why Choose a Tobacco-Free Campus?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7DD-A229-644D-9692-4064EA9D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84" y="831274"/>
            <a:ext cx="9156009" cy="512618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tobacco-free campus is more than just 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 commitment to the well-being of all our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Here's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why embracing a tobacco-free campus is a positive choice for everyone 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Health &amp; Wellness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By eliminating tobacco use on campus, we foster a healthier environment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Breathing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clean air promotes better respiratory health and reduces the risk of exposure to harmful secondhand smoke, benefiting both smokers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non-smokers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Learning &amp; Productivity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Studies show that a tobacco-free campus positively impacts academic performance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Positive Example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As a leading educational institution, adopting a tobacco-free campus policy allows us to set an inspiring example for other universities and the broader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D59-12BA-B64D-A864-47AE060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552892"/>
            <a:ext cx="9187906" cy="804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GUIDELINES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en-US" dirty="0" smtClean="0"/>
              <a:t>TOBACCO </a:t>
            </a:r>
            <a:r>
              <a:rPr lang="en-US" dirty="0"/>
              <a:t>FREE CAMPUS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F260-2E7B-B14E-B48A-2788725D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4" y="1524000"/>
            <a:ext cx="9187906" cy="58017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 Campus Assessment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onduct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comprehensive assessment of current tobacco use patterns and attitudes among the campus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through surveys, focus groups, and consultations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 the level of support for a tobacco-free initiative.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will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needs of the university community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Clear Policy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Based on the assessment results and best practices from other institutions, create a well-defined tobacco-free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policy should be clear, concise, and cover all forms of tobacco use, including smoking, vaping, and smokeless tobacco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stakeholders, such as students, faculty, staff, and campus administrators,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 a sense of ownership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B131-AA7F-6B4D-8860-36EA7C3C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273270"/>
            <a:ext cx="9145376" cy="1103585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TOBACCO FREE EDUCATIONAL INSTITUTIONS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D277-B1A9-354F-93C1-73FDCE64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763" y="2007475"/>
            <a:ext cx="9145376" cy="48505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Display of " TOBACCO FREE SCHOOL" or "TOBACCO FREE EDUCATION AL INSTITUTION" Board. 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 board "NO SMOKING AREA- SMOKING HERE Is AN OFFENCE" </a:t>
            </a:r>
          </a:p>
          <a:p>
            <a:endParaRPr lang="en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1AC01-51FA-7B42-AA77-CFA58860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63" y="2892057"/>
            <a:ext cx="7993637" cy="3824054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5CBC-5F16-E847-864C-81A29158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69" y="783975"/>
            <a:ext cx="9113479" cy="492409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 tobacco slogans in school stationary</a:t>
            </a:r>
          </a:p>
          <a:p>
            <a:endParaRPr lang="en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1EFAC-D176-D946-9967-4320692C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1" y="1900651"/>
            <a:ext cx="8247353" cy="4256700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{47F34EF4-D9BE-024A-856A-00BC3123FD44}tf10001119</Template>
  <TotalTime>1053</TotalTime>
  <Words>1927</Words>
  <Application>Microsoft Office PowerPoint</Application>
  <PresentationFormat>Geniş ekran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Helvetica Neue</vt:lpstr>
      <vt:lpstr>Gallery</vt:lpstr>
      <vt:lpstr>Presentation by  Ememobong Michael Bassey Team members:  Tevfik Çelik                                 İdil tuna</vt:lpstr>
      <vt:lpstr>INTRODUCTION</vt:lpstr>
      <vt:lpstr>Why young people smoke</vt:lpstr>
      <vt:lpstr>Contents of Tobacco smoke</vt:lpstr>
      <vt:lpstr>Second-hand smoke kills </vt:lpstr>
      <vt:lpstr>Why Choose a Tobacco-Free Campus? </vt:lpstr>
      <vt:lpstr>GUIDELINES for a TOBACCO FREE CAMPUS </vt:lpstr>
      <vt:lpstr>GUIDELINES FOR TOBACCO FREE EDUCATIONAL INSTITUTIONS </vt:lpstr>
      <vt:lpstr>PowerPoint Sunusu</vt:lpstr>
      <vt:lpstr>GUIDELINES for a TOBACCO FREE CAMPUS - 2 </vt:lpstr>
      <vt:lpstr>GUIDELINES for a TOBACCO FREE CAMPUS -3</vt:lpstr>
      <vt:lpstr>Posters exhibiting harmful effects of tobacco  </vt:lpstr>
      <vt:lpstr>GUIDELINES FOR a TOBACCO FREE campus - 4  </vt:lpstr>
      <vt:lpstr>Approaches for Creating a Supportive Community </vt:lpstr>
      <vt:lpstr>THE BENEFITS OF NICOTINE- AND TOBACCO-FREE SCHOOL CAMPUSES </vt:lpstr>
      <vt:lpstr>Benefits to schools  </vt:lpstr>
      <vt:lpstr>Benefits to students and teachers </vt:lpstr>
      <vt:lpstr>  PLANNING COMMITTEE</vt:lpstr>
      <vt:lpstr>EXAMPLE of Tobacco free campus pamphlet </vt:lpstr>
      <vt:lpstr>PowerPoint Sunusu</vt:lpstr>
      <vt:lpstr>    REFERENCES </vt:lpstr>
      <vt:lpstr>        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: TOBACCO FREE CAMPUS CONCEPTS AND FEATURES</dc:title>
  <dc:creator>Microsoft Office User</dc:creator>
  <cp:lastModifiedBy>PC</cp:lastModifiedBy>
  <cp:revision>19</cp:revision>
  <dcterms:created xsi:type="dcterms:W3CDTF">2024-03-08T12:47:59Z</dcterms:created>
  <dcterms:modified xsi:type="dcterms:W3CDTF">2024-03-09T12:36:52Z</dcterms:modified>
</cp:coreProperties>
</file>