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10" r:id="rId1"/>
  </p:sldMasterIdLst>
  <p:notesMasterIdLst>
    <p:notesMasterId r:id="rId16"/>
  </p:notesMasterIdLst>
  <p:sldIdLst>
    <p:sldId id="256" r:id="rId2"/>
    <p:sldId id="259" r:id="rId3"/>
    <p:sldId id="286" r:id="rId4"/>
    <p:sldId id="263" r:id="rId5"/>
    <p:sldId id="262" r:id="rId6"/>
    <p:sldId id="269" r:id="rId7"/>
    <p:sldId id="264" r:id="rId8"/>
    <p:sldId id="284" r:id="rId9"/>
    <p:sldId id="270" r:id="rId10"/>
    <p:sldId id="267" r:id="rId11"/>
    <p:sldId id="272" r:id="rId12"/>
    <p:sldId id="281" r:id="rId13"/>
    <p:sldId id="282" r:id="rId14"/>
    <p:sldId id="28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" clrIdx="0">
    <p:extLst>
      <p:ext uri="{19B8F6BF-5375-455C-9EA6-DF929625EA0E}">
        <p15:presenceInfo xmlns:p15="http://schemas.microsoft.com/office/powerpoint/2012/main" userId="74d4edee62a4910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50"/>
  </p:normalViewPr>
  <p:slideViewPr>
    <p:cSldViewPr snapToGrid="0" snapToObjects="1">
      <p:cViewPr varScale="1">
        <p:scale>
          <a:sx n="69" d="100"/>
          <a:sy n="69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3-11T15:03:04.750" idx="1">
    <p:pos x="6607" y="1196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D101AA-FA28-4536-BE26-770228BF276E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33FD9-D54B-40C9-AA2A-0D0047CB1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48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5450A-7E98-4998-AAA0-E386B85771B9}" type="datetime1">
              <a:rPr lang="en-US" smtClean="0"/>
              <a:t>3/11/2024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9841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8A9D-7F89-4D4C-B3E4-066571A4EA6B}" type="datetime1">
              <a:rPr lang="en-US" smtClean="0"/>
              <a:t>3/11/2024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2044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0763E-D758-42A1-B7CD-A01D9A25A923}" type="datetime1">
              <a:rPr lang="en-US" smtClean="0"/>
              <a:t>3/11/2024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9815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2321-7BC3-412C-8A74-46D8AC5C4815}" type="datetime1">
              <a:rPr lang="en-US" smtClean="0"/>
              <a:t>3/11/2024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3347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FB68-02B6-423A-8D14-DF602DF071C9}" type="datetime1">
              <a:rPr lang="en-US" smtClean="0"/>
              <a:t>3/11/2024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3567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2D874-3C7F-4DE7-B4FC-931D6F3E5333}" type="datetime1">
              <a:rPr lang="en-US" smtClean="0"/>
              <a:t>3/11/2024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8539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0F7B1-43BE-4E1C-A8B1-CA64A8502218}" type="datetime1">
              <a:rPr lang="en-US" smtClean="0"/>
              <a:t>3/11/2024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4275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F768A-4CA9-4644-964C-EF1C70818E78}" type="datetime1">
              <a:rPr lang="en-US" smtClean="0"/>
              <a:t>3/11/2024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1282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6835C-7764-4740-8422-86BB81840CEF}" type="datetime1">
              <a:rPr lang="en-US" smtClean="0"/>
              <a:t>3/11/2024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731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9116E-85F2-47C0-8003-A637A6852681}" type="datetime1">
              <a:rPr lang="en-US" smtClean="0"/>
              <a:t>3/11/2024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0526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33B46911-BC27-4E48-A3A4-36F134D747D8}" type="datetime1">
              <a:rPr lang="en-US" smtClean="0"/>
              <a:t>3/11/2024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2443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DFC28-9E9C-4564-9295-E07FF6B5275B}" type="datetime1">
              <a:rPr lang="en-US" smtClean="0"/>
              <a:t>3/11/2024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9616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A3495-8044-5045-9C4F-A34C193D87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7234" y="2795649"/>
            <a:ext cx="4370948" cy="2486271"/>
          </a:xfrm>
        </p:spPr>
        <p:txBody>
          <a:bodyPr>
            <a:normAutofit/>
          </a:bodyPr>
          <a:lstStyle/>
          <a:p>
            <a:r>
              <a:rPr lang="tr-TR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Sunum:</a:t>
            </a:r>
            <a:r>
              <a:rPr lang="en-TR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TR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TR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memobong </a:t>
            </a:r>
            <a:r>
              <a:rPr lang="tr-TR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TR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ichael </a:t>
            </a:r>
            <a:r>
              <a:rPr lang="tr-TR" sz="2400" cap="none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TR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assey</a:t>
            </a:r>
            <a:br>
              <a:rPr lang="en-TR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Ekip üyeleri           T</a:t>
            </a:r>
            <a:r>
              <a:rPr lang="en-TR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evf</a:t>
            </a:r>
            <a:r>
              <a:rPr lang="tr-TR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TR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k </a:t>
            </a:r>
            <a:r>
              <a:rPr lang="tr-TR" sz="2400" cap="none" dirty="0">
                <a:latin typeface="Arial" panose="020B0604020202020204" pitchFamily="34" charset="0"/>
                <a:cs typeface="Arial" panose="020B0604020202020204" pitchFamily="34" charset="0"/>
              </a:rPr>
              <a:t>Ç</a:t>
            </a:r>
            <a:r>
              <a:rPr lang="en-TR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tr-TR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TR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br>
              <a:rPr lang="en-TR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TR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</a:t>
            </a:r>
            <a:r>
              <a:rPr lang="tr-TR" sz="2400" cap="none" dirty="0">
                <a:latin typeface="Arial" panose="020B0604020202020204" pitchFamily="34" charset="0"/>
                <a:cs typeface="Arial" panose="020B0604020202020204" pitchFamily="34" charset="0"/>
              </a:rPr>
              <a:t>İ</a:t>
            </a:r>
            <a:r>
              <a:rPr lang="en-TR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tr-TR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TR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l tuna</a:t>
            </a:r>
            <a:endParaRPr lang="en-TR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D456B9-1288-F942-A35A-C97A3C3BE2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4788" y="-62806"/>
            <a:ext cx="5419331" cy="2546268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454545"/>
              </a:solidFill>
              <a:effectLst/>
              <a:latin typeface="Helvetica Neue" panose="02000503000000020004" pitchFamily="2" charset="0"/>
            </a:endParaRPr>
          </a:p>
          <a:p>
            <a:r>
              <a:rPr lang="tr-TR" sz="3200" b="1" dirty="0" smtClean="0">
                <a:latin typeface="Arial Black" panose="020B0604020202020204" pitchFamily="34" charset="0"/>
                <a:cs typeface="Arial Black" panose="020B0604020202020204" pitchFamily="34" charset="0"/>
              </a:rPr>
              <a:t>Tütünsüz kampüs Kavramı ve özellikleri</a:t>
            </a:r>
            <a:endParaRPr lang="en-TR" sz="3200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43E3D6-2D41-B246-8E7F-DC8275613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9852" y="326349"/>
            <a:ext cx="1102514" cy="1030014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6359236" y="4029165"/>
            <a:ext cx="54448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Danışman: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TR" dirty="0">
                <a:latin typeface="Arial" panose="020B0604020202020204" pitchFamily="34" charset="0"/>
                <a:cs typeface="Arial" panose="020B0604020202020204" pitchFamily="34" charset="0"/>
              </a:rPr>
              <a:t>Prof.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Dr.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Ö</a:t>
            </a:r>
            <a:r>
              <a:rPr lang="en-TR" dirty="0" smtClean="0">
                <a:latin typeface="Arial" panose="020B0604020202020204" pitchFamily="34" charset="0"/>
                <a:cs typeface="Arial" panose="020B0604020202020204" pitchFamily="34" charset="0"/>
              </a:rPr>
              <a:t>zen A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ş</a:t>
            </a:r>
            <a:r>
              <a:rPr lang="en-TR" dirty="0" smtClean="0"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endParaRPr lang="en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YDÜ Tıp Fak Halk Sağlığı AD</a:t>
            </a:r>
            <a:endParaRPr lang="en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392242BF-C371-264C-845D-3F7A963203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1738"/>
            <a:ext cx="3408219" cy="2944807"/>
          </a:xfrm>
          <a:prstGeom prst="rect">
            <a:avLst/>
          </a:prstGeom>
        </p:spPr>
      </p:pic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33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64C76-8A29-FD48-832A-F8E5476ED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408179"/>
            <a:ext cx="9118560" cy="781587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TÜTÜNSÜZ </a:t>
            </a:r>
            <a:r>
              <a:rPr lang="tr-TR" dirty="0"/>
              <a:t>KAMPÜS KILAVUZU- </a:t>
            </a:r>
            <a:r>
              <a:rPr lang="tr-TR" dirty="0" smtClean="0"/>
              <a:t>4</a:t>
            </a:r>
            <a:r>
              <a:rPr lang="en-US" dirty="0"/>
              <a:t/>
            </a:r>
            <a:br>
              <a:rPr lang="en-US" dirty="0"/>
            </a:br>
            <a:r>
              <a:rPr lang="tr-TR" dirty="0" smtClean="0"/>
              <a:t>tütün Kontrolü Komitesi</a:t>
            </a:r>
            <a:endParaRPr lang="en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7F5E3-76A0-0042-A751-DCA1931C3F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Okul/kampüs içinde ve 100 metre yakınında tütün ürünlerinin satışı yasaklanmalıdır</a:t>
            </a:r>
          </a:p>
          <a:p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Öğrenciler/öğretmenler/diğer personel/ziyaretçiler tarafından kurum binalarında sigara içilmesine veya tütün çiğnenmesine izin verilmemelidir</a:t>
            </a:r>
          </a:p>
          <a:p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"TÜTÜN KONTROLÜ KOMİTESİ" oluşturulmalıdır</a:t>
            </a:r>
          </a:p>
          <a:p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Müfredatla entegre tütün kontrolü faaliyetleri planlanmalıdır</a:t>
            </a:r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 flipV="1">
            <a:off x="1451579" y="638508"/>
            <a:ext cx="5938836" cy="45719"/>
          </a:xfrm>
        </p:spPr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98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118AE-7FDF-3D45-888C-D03A0E2F1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192" y="946298"/>
            <a:ext cx="9070948" cy="776175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Destek sağlamak</a:t>
            </a:r>
            <a:r>
              <a:rPr lang="en-US" dirty="0"/>
              <a:t/>
            </a:r>
            <a:br>
              <a:rPr lang="en-US" dirty="0"/>
            </a:br>
            <a:endParaRPr lang="en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BCF9D-31BA-6540-B87D-DEF05A5B1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191" y="1851999"/>
            <a:ext cx="9070948" cy="4901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1800" dirty="0" smtClean="0"/>
              <a:t>Tütünsüz bir kampüse başarılı bir şekilde geçiş yapılması gerekli destek ve kaynakları sağlanmalı</a:t>
            </a:r>
          </a:p>
          <a:p>
            <a:pPr marL="342900" indent="-342900">
              <a:buAutoNum type="arabicPeriod"/>
            </a:pPr>
            <a:r>
              <a:rPr lang="tr-TR" sz="1800" dirty="0" smtClean="0"/>
              <a:t>Sigarayı Bırakma Desteği: Kampüs sağlık hizmetlerinin, tütün kullanımını bırakmaya hazır olanlar için danışmanlık, destek  ve kanıtlanmış bırakma tedavisine erişim sunması</a:t>
            </a:r>
          </a:p>
          <a:p>
            <a:pPr marL="342900" indent="-342900">
              <a:buAutoNum type="arabicPeriod"/>
            </a:pPr>
            <a:r>
              <a:rPr lang="tr-TR" sz="1800" dirty="0" smtClean="0"/>
              <a:t>2. Eğitim ve Farkındalık: Bilgi bireyleri bilinçli seçimler yapma konusunda güçlendirir </a:t>
            </a:r>
          </a:p>
          <a:p>
            <a:pPr marL="342900" indent="-342900">
              <a:buAutoNum type="arabicPeriod"/>
            </a:pPr>
            <a:r>
              <a:rPr lang="tr-TR" sz="1800" dirty="0" smtClean="0"/>
              <a:t>  Kampüs çapındaki bilinçlendirme kampanyaları tütün kullanımının sağlık riskleri ve tütünsüz bir ortamın yararları hakkında bilgi sağlamalı</a:t>
            </a:r>
            <a:endParaRPr lang="tr-TR" sz="1800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76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DF05273-1985-D044-B054-A1B6F64C79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0264" y="1089934"/>
            <a:ext cx="4316707" cy="422515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9C08DB-D28C-ED45-AE19-C7501EDF8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7494" y="1129106"/>
            <a:ext cx="4044285" cy="4225160"/>
          </a:xfrm>
          <a:prstGeom prst="rect">
            <a:avLst/>
          </a:prstGeom>
        </p:spPr>
      </p:pic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27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51FAC-4D95-5147-9AFB-284286E23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522" y="282317"/>
            <a:ext cx="9485618" cy="712381"/>
          </a:xfrm>
        </p:spPr>
        <p:txBody>
          <a:bodyPr>
            <a:normAutofit fontScale="90000"/>
          </a:bodyPr>
          <a:lstStyle/>
          <a:p>
            <a:r>
              <a:rPr lang="en-US" dirty="0"/>
              <a:t>    REFERENCES</a:t>
            </a:r>
            <a:br>
              <a:rPr lang="en-US" dirty="0"/>
            </a:br>
            <a:endParaRPr lang="en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346E1-BE09-A14D-ABE9-62E2BF7AC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798973"/>
            <a:ext cx="9166641" cy="5352444"/>
          </a:xfrm>
        </p:spPr>
        <p:txBody>
          <a:bodyPr>
            <a:normAutofit fontScale="25000" lnSpcReduction="20000"/>
          </a:bodyPr>
          <a:lstStyle/>
          <a:p>
            <a:r>
              <a:rPr lang="en-US" sz="4000" dirty="0" smtClean="0"/>
              <a:t>Campaign </a:t>
            </a:r>
            <a:r>
              <a:rPr lang="en-US" sz="4000" dirty="0"/>
              <a:t>for Tobacco-Free Kids (2019). How Schools Can Help Students Stay Tobacco-Free. (https://www. </a:t>
            </a:r>
            <a:r>
              <a:rPr lang="en-US" sz="4000" dirty="0" err="1"/>
              <a:t>tobaccofreekids.org</a:t>
            </a:r>
            <a:r>
              <a:rPr lang="en-US" sz="4000" dirty="0"/>
              <a:t>/assets/factsheets/0153.pdf, accessed 7 May 2020).</a:t>
            </a:r>
          </a:p>
          <a:p>
            <a:r>
              <a:rPr lang="en-US" sz="4000" dirty="0"/>
              <a:t>WHO Framework Convention on Tobacco Control. Geneva: World Health Organization; 2003.</a:t>
            </a:r>
          </a:p>
          <a:p>
            <a:r>
              <a:rPr lang="en-US" sz="4000" dirty="0"/>
              <a:t>U.S. Department of Health and Human Services. Preventing Tobacco Use Among Youth and Young Adults. Atlanta, GA: U.S. Department of Health and Human Services, Centers for Disease Control and Prevention, Na- </a:t>
            </a:r>
            <a:r>
              <a:rPr lang="en-US" sz="4000" dirty="0" err="1"/>
              <a:t>tional</a:t>
            </a:r>
            <a:r>
              <a:rPr lang="en-US" sz="4000" dirty="0"/>
              <a:t> Center for Chronic Disease Prevention and Health Promotion, Office on Smoking and Health; 2012.</a:t>
            </a:r>
          </a:p>
          <a:p>
            <a:r>
              <a:rPr lang="en-US" sz="4000" dirty="0"/>
              <a:t>Campaign for Tobacco-Free Kids. The Impact of To- bacco Advertising, Promotion and Sponsorship. (https:// </a:t>
            </a:r>
            <a:r>
              <a:rPr lang="en-US" sz="4000" dirty="0" err="1"/>
              <a:t>www.tobaccofreekids.org</a:t>
            </a:r>
            <a:r>
              <a:rPr lang="en-US" sz="4000" dirty="0"/>
              <a:t>/assets/global/pdfs/</a:t>
            </a:r>
            <a:r>
              <a:rPr lang="en-US" sz="4000" dirty="0" err="1"/>
              <a:t>en</a:t>
            </a:r>
            <a:r>
              <a:rPr lang="en-US" sz="4000" dirty="0"/>
              <a:t>/APS_ </a:t>
            </a:r>
            <a:r>
              <a:rPr lang="en-US" sz="4000" dirty="0" err="1"/>
              <a:t>healthimpact.pdf</a:t>
            </a:r>
            <a:r>
              <a:rPr lang="en-US" sz="4000" dirty="0"/>
              <a:t>, accessed 5 March 2020).</a:t>
            </a:r>
          </a:p>
          <a:p>
            <a:r>
              <a:rPr lang="en-US" sz="4000" dirty="0"/>
              <a:t>WHO. E-cigarette Q&amp;A Geneva: World Health </a:t>
            </a:r>
            <a:r>
              <a:rPr lang="en-US" sz="4000" dirty="0" err="1"/>
              <a:t>Organi</a:t>
            </a:r>
            <a:r>
              <a:rPr lang="en-US" sz="4000" dirty="0"/>
              <a:t>- </a:t>
            </a:r>
            <a:r>
              <a:rPr lang="en-US" sz="4000" dirty="0" err="1"/>
              <a:t>zation</a:t>
            </a:r>
            <a:r>
              <a:rPr lang="en-US" sz="4000" dirty="0"/>
              <a:t>; 2020 [Available from: https://</a:t>
            </a:r>
            <a:r>
              <a:rPr lang="en-US" sz="4000" dirty="0" err="1"/>
              <a:t>www.who.int</a:t>
            </a:r>
            <a:r>
              <a:rPr lang="en-US" sz="4000" dirty="0"/>
              <a:t>/news- room/q-a-detail/e-cigarettes-how-risky-are-they.</a:t>
            </a:r>
          </a:p>
          <a:p>
            <a:r>
              <a:rPr lang="en-US" sz="4000" dirty="0"/>
              <a:t>GBD 2017 Risk Factor Collaborators. Global, regional, and national comparative risk assessment of 84 be- </a:t>
            </a:r>
            <a:r>
              <a:rPr lang="en-US" sz="4000" dirty="0" err="1"/>
              <a:t>havioural</a:t>
            </a:r>
            <a:r>
              <a:rPr lang="en-US" sz="4000" dirty="0"/>
              <a:t>, environmental and occupational, and met- </a:t>
            </a:r>
            <a:r>
              <a:rPr lang="en-US" sz="4000" dirty="0" err="1"/>
              <a:t>abolic</a:t>
            </a:r>
            <a:r>
              <a:rPr lang="en-US" sz="4000" dirty="0"/>
              <a:t> risks or clusters of risks for 195 countries and territories, 1990-2017: a systematic analysis for the Global Burden of Disease Study 2017. Seattle, WA: Institute for Health Metrics and Evaluation; 2018.</a:t>
            </a:r>
          </a:p>
          <a:p>
            <a:r>
              <a:rPr lang="en-US" sz="4000" dirty="0"/>
              <a:t>Binkley C. Vaping essays: E-cigarette sellers offering scholarships. AP News; 2018. (https://</a:t>
            </a:r>
            <a:r>
              <a:rPr lang="en-US" sz="4000" dirty="0" err="1"/>
              <a:t>apnews.com</a:t>
            </a:r>
            <a:r>
              <a:rPr lang="en-US" sz="4000" dirty="0"/>
              <a:t>/ a35ba8a0200c4a27943da3b9254b9fe5, accessed 5 March 2020).</a:t>
            </a:r>
          </a:p>
          <a:p>
            <a:r>
              <a:rPr lang="en-US" sz="4000" dirty="0"/>
              <a:t>Kaplan S. Juul targeted schools and youth camps, house panel on vaping claims. New York Times; 2019. (https://</a:t>
            </a:r>
            <a:r>
              <a:rPr lang="en-US" sz="4000" dirty="0" err="1"/>
              <a:t>www.nytimes.com</a:t>
            </a:r>
            <a:r>
              <a:rPr lang="en-US" sz="4000" dirty="0"/>
              <a:t>/2019/07/25/health/ </a:t>
            </a:r>
            <a:r>
              <a:rPr lang="en-US" sz="4000" dirty="0" err="1"/>
              <a:t>juul</a:t>
            </a:r>
            <a:r>
              <a:rPr lang="en-US" sz="4000" dirty="0"/>
              <a:t>-teens-</a:t>
            </a:r>
            <a:r>
              <a:rPr lang="en-US" sz="4000" dirty="0" err="1"/>
              <a:t>vaping.html</a:t>
            </a:r>
            <a:r>
              <a:rPr lang="en-US" sz="4000" dirty="0"/>
              <a:t>, accessed 5 March 2020). </a:t>
            </a:r>
          </a:p>
          <a:p>
            <a:r>
              <a:rPr lang="tr-TR" sz="4000" dirty="0" smtClean="0"/>
              <a:t>WHO. </a:t>
            </a:r>
            <a:r>
              <a:rPr lang="en-US" sz="4000" dirty="0" smtClean="0"/>
              <a:t>http</a:t>
            </a:r>
            <a:r>
              <a:rPr lang="en-US" sz="4000" dirty="0"/>
              <a:t>://www.who.int/tobacco/research/youth/health_effects/en/</a:t>
            </a:r>
          </a:p>
          <a:p>
            <a:r>
              <a:rPr lang="tr-TR" sz="4000" dirty="0" smtClean="0"/>
              <a:t>CDC. </a:t>
            </a:r>
            <a:r>
              <a:rPr lang="en-US" sz="4000" dirty="0" smtClean="0"/>
              <a:t>http</a:t>
            </a:r>
            <a:r>
              <a:rPr lang="en-US" sz="4000" dirty="0"/>
              <a:t>://www.cdc.gov/tobacco/data_statistic s/</a:t>
            </a:r>
            <a:r>
              <a:rPr lang="en-US" sz="4000" dirty="0" err="1"/>
              <a:t>sgr</a:t>
            </a:r>
            <a:r>
              <a:rPr lang="en-US" sz="4000" dirty="0"/>
              <a:t>/2012/</a:t>
            </a:r>
            <a:r>
              <a:rPr lang="en-US" sz="4000" dirty="0" err="1"/>
              <a:t>consumer_booklet</a:t>
            </a:r>
            <a:r>
              <a:rPr lang="en-US" sz="4000" dirty="0"/>
              <a:t>/</a:t>
            </a:r>
            <a:r>
              <a:rPr lang="en-US" sz="4000" dirty="0" err="1"/>
              <a:t>pdts</a:t>
            </a:r>
            <a:r>
              <a:rPr lang="en-US" sz="4000" dirty="0"/>
              <a:t>/consume r.pdf</a:t>
            </a:r>
          </a:p>
          <a:p>
            <a:r>
              <a:rPr lang="en-US" sz="4000" dirty="0"/>
              <a:t>http://</a:t>
            </a:r>
            <a:r>
              <a:rPr lang="en-US" sz="4000" dirty="0" err="1"/>
              <a:t>www.ncbi.nlm.nih.gov</a:t>
            </a:r>
            <a:r>
              <a:rPr lang="en-US" sz="4000" dirty="0"/>
              <a:t>/</a:t>
            </a:r>
            <a:r>
              <a:rPr lang="en-US" sz="4000" dirty="0" err="1"/>
              <a:t>pubmed</a:t>
            </a:r>
            <a:r>
              <a:rPr lang="en-US" sz="4000" dirty="0"/>
              <a:t>/1840</a:t>
            </a:r>
            <a:br>
              <a:rPr lang="en-US" sz="4000" dirty="0"/>
            </a:br>
            <a:r>
              <a:rPr lang="en-US" sz="4000" dirty="0"/>
              <a:t>9317</a:t>
            </a:r>
          </a:p>
          <a:p>
            <a:r>
              <a:rPr lang="tr-TR" sz="4000" dirty="0" err="1" smtClean="0"/>
              <a:t>Cancer</a:t>
            </a:r>
            <a:r>
              <a:rPr lang="tr-TR" sz="4000" dirty="0" smtClean="0"/>
              <a:t>. </a:t>
            </a:r>
            <a:r>
              <a:rPr lang="en-US" sz="4000" dirty="0" smtClean="0"/>
              <a:t>http</a:t>
            </a:r>
            <a:r>
              <a:rPr lang="en-US" sz="4000" dirty="0"/>
              <a:t>://www.cancer.org/cancer/cancercaus es/</a:t>
            </a:r>
            <a:r>
              <a:rPr lang="en-US" sz="4000" dirty="0" err="1"/>
              <a:t>tobaccocancer</a:t>
            </a:r>
            <a:r>
              <a:rPr lang="en-US" sz="4000" dirty="0"/>
              <a:t>/</a:t>
            </a:r>
            <a:r>
              <a:rPr lang="en-US" sz="4000" dirty="0" err="1"/>
              <a:t>childandteentobaccous</a:t>
            </a:r>
            <a:r>
              <a:rPr lang="en-US" sz="4000" dirty="0"/>
              <a:t> e/child-by    </a:t>
            </a:r>
          </a:p>
          <a:p>
            <a:r>
              <a:rPr lang="tr-TR" sz="4000" dirty="0" smtClean="0"/>
              <a:t>Banner</a:t>
            </a:r>
            <a:r>
              <a:rPr lang="en-US" sz="4000" dirty="0" smtClean="0"/>
              <a:t> </a:t>
            </a:r>
            <a:r>
              <a:rPr lang="en-US" sz="4000" dirty="0"/>
              <a:t>of </a:t>
            </a:r>
            <a:r>
              <a:rPr lang="tr-TR" sz="4000" dirty="0" smtClean="0"/>
              <a:t>Sağlık Bilimleri </a:t>
            </a:r>
            <a:r>
              <a:rPr lang="tr-TR" sz="4000" dirty="0" err="1" smtClean="0"/>
              <a:t>University</a:t>
            </a:r>
            <a:r>
              <a:rPr lang="tr-TR" sz="4000" dirty="0" smtClean="0"/>
              <a:t> </a:t>
            </a:r>
            <a:r>
              <a:rPr lang="en-US" sz="4000" dirty="0" smtClean="0"/>
              <a:t>in </a:t>
            </a:r>
            <a:r>
              <a:rPr lang="tr-TR" sz="4000" dirty="0" smtClean="0"/>
              <a:t>T</a:t>
            </a:r>
            <a:r>
              <a:rPr lang="en-US" sz="4000" dirty="0" err="1" smtClean="0"/>
              <a:t>urkey</a:t>
            </a:r>
            <a:r>
              <a:rPr lang="en-US" sz="4000" dirty="0"/>
              <a:t> </a:t>
            </a:r>
          </a:p>
          <a:p>
            <a:endParaRPr lang="en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34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FE4CA-F004-404F-91BF-457D1D338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466" y="542259"/>
            <a:ext cx="10091674" cy="1116419"/>
          </a:xfrm>
        </p:spPr>
        <p:txBody>
          <a:bodyPr/>
          <a:lstStyle/>
          <a:p>
            <a:r>
              <a:rPr lang="en-TR" dirty="0"/>
              <a:t>         </a:t>
            </a:r>
            <a:r>
              <a:rPr lang="tr-TR" dirty="0" smtClean="0"/>
              <a:t>KAYNAKLAR</a:t>
            </a:r>
            <a:endParaRPr lang="en-TR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D9648B9-A654-F848-8E8B-F80EDA91E1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5127" y="1163783"/>
            <a:ext cx="9518073" cy="4793672"/>
          </a:xfrm>
        </p:spPr>
      </p:pic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E7330-BC91-964A-AF0C-A2620A3BF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"/>
            <a:ext cx="9603275" cy="720436"/>
          </a:xfrm>
        </p:spPr>
        <p:txBody>
          <a:bodyPr/>
          <a:lstStyle/>
          <a:p>
            <a:r>
              <a:rPr lang="tr-TR" dirty="0" smtClean="0"/>
              <a:t>GİRİŞ</a:t>
            </a:r>
            <a:endParaRPr lang="en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BF818-8F34-A94B-905C-34F61809C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720437"/>
            <a:ext cx="9118560" cy="5745814"/>
          </a:xfrm>
        </p:spPr>
        <p:txBody>
          <a:bodyPr>
            <a:normAutofit/>
          </a:bodyPr>
          <a:lstStyle/>
          <a:p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Tütün kullanımının önemli sağlık riskleri ve olumsuz çevresel etkiler oluşturması, üniversitelerin sağlıklı ve elverişli bir öğrenme ortamı geliştirmesini zorunlu kılmaktadır</a:t>
            </a:r>
          </a:p>
          <a:p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Tütünsüz bir kampüs politikasının uygulanması öğrencilerin, öğretim üyelerinin, personelin ve ziyaretçilerin sağlığının artırılmasına katkıda bulunur</a:t>
            </a:r>
          </a:p>
          <a:p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En savunmasız grup olan ergenler ve genç yetişkinler arasında önemli oranda tütün kullanımı var</a:t>
            </a:r>
          </a:p>
          <a:p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Tütün kullanımının neredeyse tamamı gençlik ve genç yetişkinlik döneminde başlamaktadır</a:t>
            </a:r>
          </a:p>
          <a:p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Tütün, birçok gencin ara sıra sigara içmekten her gün sigara içmeye ilerlemesine neden olan yüksek bağımlılık yaratan bir madde olan nikotin içerir.</a:t>
            </a:r>
          </a:p>
          <a:p>
            <a:pPr marL="0" indent="0">
              <a:buNone/>
            </a:pPr>
            <a:endParaRPr lang="en-TR" sz="1800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67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E7330-BC91-964A-AF0C-A2620A3BF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GENÇLER NİYE SİGARA İÇER?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BF818-8F34-A94B-905C-34F61809C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784457" cy="3941723"/>
          </a:xfrm>
        </p:spPr>
        <p:txBody>
          <a:bodyPr>
            <a:normAutofit fontScale="92500" lnSpcReduction="20000"/>
          </a:bodyPr>
          <a:lstStyle/>
          <a:p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Tütün kullanımı önemli sağlık riskleri ve olumsuz çevresel etkiler doğurmakta, bu da üniversitelerin tütün kontrolünü teşvik etmesini zorunlu kılmaktadır. </a:t>
            </a:r>
          </a:p>
          <a:p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Pek çok çocuk 11 yaşına kadar tütün kullanmaya başlar ve çoğu da bağımlı hale gelir</a:t>
            </a:r>
          </a:p>
          <a:p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Sigara içmek özellikle yurtlarda yaşayan öğrenciler arasında popülerdir.</a:t>
            </a:r>
          </a:p>
          <a:p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Çocuklar ve gençler tütün endüstrisi için kolay hedeflerdir Gençler genellikle televizyondan, filmlerden, internetten, reklamlardan, kendi arkadaşlarından ve ebeveynleri, doktorları ve ünlüleri içeren rol modellerinden etkilenirler</a:t>
            </a: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15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BCAED-C074-E242-9C4D-D4E61E064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926" y="839972"/>
            <a:ext cx="9092213" cy="715559"/>
          </a:xfrm>
        </p:spPr>
        <p:txBody>
          <a:bodyPr>
            <a:normAutofit/>
          </a:bodyPr>
          <a:lstStyle/>
          <a:p>
            <a:r>
              <a:rPr lang="tr-TR" dirty="0" smtClean="0"/>
              <a:t>İkinci el duman öldürür</a:t>
            </a:r>
            <a:endParaRPr lang="en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13FE6-0185-854C-BDDD-7BF091B2D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9071" y="2015732"/>
            <a:ext cx="9725784" cy="3789323"/>
          </a:xfrm>
        </p:spPr>
        <p:txBody>
          <a:bodyPr>
            <a:noAutofit/>
          </a:bodyPr>
          <a:lstStyle/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İkinci el duman, insanların sigara,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bidis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ve nargile gibi tütün ürünlerini yaktığı zaman restoranları, ofisleri veya diğer kapalı alanları dolduran dumandır</a:t>
            </a:r>
          </a:p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İkinci el tütün dumanına maruz kalmanın güvenli bir düzeyi yoktur</a:t>
            </a:r>
          </a:p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Yetişkinlerde koroner kalp hastalığı ve akciğer kanseri de dahil olmak üzere ciddi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kardiyovasküler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ve solunum hastalıklarına neden olur</a:t>
            </a:r>
          </a:p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Çocukların hemen hemen yarısı düzenli olarak kamusal alanda sigara içilmesinden dolayı kirlenen havayı soluyor</a:t>
            </a:r>
          </a:p>
          <a:p>
            <a:r>
              <a:rPr lang="tr-T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Pasif sigara içiciliğine bağlı tehlikeleri önlemenin tek yolu tüm kapalı ortamlarda sigara içmenin yasaklanmasıdır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51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415BB-C0C3-B544-824C-0062B2F16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2353" y="213295"/>
            <a:ext cx="9017786" cy="818707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NİÇİN TÜTÜNSÜZ KAMPÜS?</a:t>
            </a:r>
            <a:r>
              <a:rPr lang="en-US" dirty="0"/>
              <a:t/>
            </a:r>
            <a:br>
              <a:rPr lang="en-US" dirty="0"/>
            </a:br>
            <a:endParaRPr lang="en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F1A7DD-A229-644D-9692-4064EA9D7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5584" y="831274"/>
            <a:ext cx="9156009" cy="51261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Tütünsüz kampüs bir politikadan daha fazlasıdır</a:t>
            </a:r>
          </a:p>
          <a:p>
            <a:pPr marL="0" indent="0">
              <a:buNone/>
            </a:pPr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Bu, tüm üniversite mensuplarının iyiliğine, sağlığına yönelik bir garantidir</a:t>
            </a:r>
          </a:p>
          <a:p>
            <a:pPr marL="0" indent="0">
              <a:buNone/>
            </a:pPr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İşte bu yüzden tütünsüz bir kampüsü benimsemek herkes için olumlu bir seçimdir </a:t>
            </a:r>
          </a:p>
          <a:p>
            <a:r>
              <a:rPr lang="tr-TR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Sağlık ve Zindelik</a:t>
            </a:r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Kampüsteki tütün kullanımını ortadan kaldırarak herkes için daha sağlıklı bir ortam </a:t>
            </a:r>
            <a:r>
              <a:rPr lang="tr-T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sağllanır</a:t>
            </a:r>
            <a:endParaRPr lang="tr-T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Temiz hava solumak, solunum sağlığını iyileştirir ve zararlı ikinci el dumana maruz kalma riskini azaltarak hem sigara içen hem de içmeyenlere yarar sağlar</a:t>
            </a:r>
          </a:p>
          <a:p>
            <a:r>
              <a:rPr lang="tr-TR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Performansı ve Üretkenliği artırmak</a:t>
            </a:r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Araştırmalar, tütünsüz bir kampüsün akademik performansı ve üretkenliği olumlu yönde etkilediğini gösteriyor</a:t>
            </a:r>
          </a:p>
          <a:p>
            <a:r>
              <a:rPr lang="tr-TR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Olumlu Bir Örnek Oluşturmak</a:t>
            </a:r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Önde gelen bir eğitim kurumu olarak, tütünsüz bir kampüs politikası benimsemek, diğer üniversiteler ve daha geniş toplum için esin kaynağı bir örnek oluşturmamızı sağlar</a:t>
            </a:r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 flipV="1">
            <a:off x="1451578" y="213296"/>
            <a:ext cx="8683021" cy="617978"/>
          </a:xfrm>
        </p:spPr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96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ABD59-12BA-B64D-A864-47AE0605C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234" y="552892"/>
            <a:ext cx="9187906" cy="804853"/>
          </a:xfrm>
        </p:spPr>
        <p:txBody>
          <a:bodyPr>
            <a:normAutofit/>
          </a:bodyPr>
          <a:lstStyle/>
          <a:p>
            <a:r>
              <a:rPr lang="en-US" dirty="0" smtClean="0"/>
              <a:t>TÜTÜN</a:t>
            </a:r>
            <a:r>
              <a:rPr lang="tr-TR" dirty="0" smtClean="0"/>
              <a:t>SÜZ </a:t>
            </a:r>
            <a:r>
              <a:rPr lang="en-US" dirty="0" smtClean="0"/>
              <a:t>KAMPÜS </a:t>
            </a:r>
            <a:r>
              <a:rPr lang="en-US" dirty="0"/>
              <a:t>İÇİN </a:t>
            </a:r>
            <a:r>
              <a:rPr lang="en-US" dirty="0" smtClean="0"/>
              <a:t>K</a:t>
            </a:r>
            <a:r>
              <a:rPr lang="tr-TR" dirty="0" smtClean="0"/>
              <a:t>ILAVUZ</a:t>
            </a:r>
            <a:endParaRPr lang="en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BF260-2E7B-B14E-B48A-2788725D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2234" y="1524000"/>
            <a:ext cx="9187906" cy="5801710"/>
          </a:xfrm>
        </p:spPr>
        <p:txBody>
          <a:bodyPr>
            <a:normAutofit/>
          </a:bodyPr>
          <a:lstStyle/>
          <a:p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1. Kampüs Değerlendirmesi Yapın: Kampüs topluluğu arasındaki tütün kullanım durum ve tutumlarına ilişkin kapsamlı bir değerlendirme yapın</a:t>
            </a:r>
          </a:p>
          <a:p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Tütünsüz bir girişimin destek düzeyini bulmak için araştırmalar, odak grupları ve görüşmeler yoluyla veri toplayın </a:t>
            </a:r>
          </a:p>
          <a:p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2. Açık Bir Politika Geliştirin: Diğer kurumların değerlendirme sonuçlarına ve en iyi uygulamalarına dayanarak, iyi tanımlanmış bir </a:t>
            </a:r>
            <a:r>
              <a:rPr lang="tr-T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tütünsüzlük</a:t>
            </a:r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politikası oluşturun</a:t>
            </a:r>
          </a:p>
          <a:p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Politika açık, kısa ve öz olmalı ve sigara, elektronik sigara ve dumansız tütün ürünleri de dahil olmak üzere her türlü tütün kullanımını kapsamalıdır.</a:t>
            </a:r>
          </a:p>
          <a:p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Sahiplenme ve işbirliği duygusunu sağlamak için öğrenciler, öğretim üyeleri, personel ve kampüs yöneticileri gibi kilit grupları çalışmaya katın</a:t>
            </a:r>
            <a:endParaRPr lang="tr-TR" sz="1800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18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4B131-AA7F-6B4D-8860-36EA7C3C0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4764" y="273270"/>
            <a:ext cx="9145376" cy="1103585"/>
          </a:xfrm>
        </p:spPr>
        <p:txBody>
          <a:bodyPr>
            <a:normAutofit/>
          </a:bodyPr>
          <a:lstStyle/>
          <a:p>
            <a:r>
              <a:rPr lang="tr-TR" dirty="0" smtClean="0"/>
              <a:t>Tütünsüz eğitim kurumları duyuruları</a:t>
            </a:r>
            <a:r>
              <a:rPr lang="en-US" dirty="0"/>
              <a:t/>
            </a:r>
            <a:br>
              <a:rPr lang="en-US" dirty="0"/>
            </a:br>
            <a:endParaRPr lang="en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CD277-B1A9-354F-93C1-73FDCE649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763" y="2007475"/>
            <a:ext cx="9145376" cy="4850525"/>
          </a:xfrm>
        </p:spPr>
        <p:txBody>
          <a:bodyPr/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en-T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51AC01-51FA-7B42-AA77-CFA58860E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272" y="2007475"/>
            <a:ext cx="7993637" cy="3824054"/>
          </a:xfrm>
          <a:prstGeom prst="rect">
            <a:avLst/>
          </a:prstGeom>
        </p:spPr>
      </p:pic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37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ABD59-12BA-B64D-A864-47AE0605C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1079" y="76361"/>
            <a:ext cx="9187906" cy="749435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TÜTÜNSÜZ KAMPÜS KILAVUZU- </a:t>
            </a:r>
            <a:r>
              <a:rPr lang="tr-TR" dirty="0" smtClean="0"/>
              <a:t>2</a:t>
            </a:r>
            <a:r>
              <a:rPr lang="en-US" dirty="0"/>
              <a:t/>
            </a:r>
            <a:br>
              <a:rPr lang="en-US" dirty="0"/>
            </a:br>
            <a:endParaRPr lang="en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BF260-2E7B-B14E-B48A-2788725D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1079" y="1124496"/>
            <a:ext cx="9187906" cy="5398017"/>
          </a:xfrm>
        </p:spPr>
        <p:txBody>
          <a:bodyPr>
            <a:normAutofit/>
          </a:bodyPr>
          <a:lstStyle/>
          <a:p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3. Eğitim Yapın ve Farkındalığı Artırın: Tütünsüz bir kampüsün yararları konusunda farkındalığı artırmak için kapsamlı bir eğitim kampanyası başlatın.</a:t>
            </a:r>
          </a:p>
          <a:p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Tütün kullanımını bırakmak isteyenleri desteklemek, politika, gerekçe ve kaynaklar hakkında bilgi yaymak için el ilanları, sosyal medya ve kampüs  etkinlikleri gerçekleştirin, kanıta dayalı bilgiler sağlayın</a:t>
            </a:r>
          </a:p>
          <a:p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.4. Sigarayı Bırakma Desteği Sağlayın: Tütün kullanımını bırakmak isteyen kişilere yardımcı olmak için tütün kullanımını bırakma programları uygulayın</a:t>
            </a:r>
          </a:p>
          <a:p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Danışmanlık, destek grupları ve nikotin </a:t>
            </a:r>
            <a:r>
              <a:rPr lang="tr-T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replasman</a:t>
            </a:r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tedavisine erişim sunmak için kampüs sağlık hizmetleriyle işbirliği yapın</a:t>
            </a:r>
            <a:endParaRPr lang="tr-TR" sz="1800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938836" cy="668220"/>
          </a:xfrm>
        </p:spPr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58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5CAE1-E519-3C48-9190-FE962F761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130" y="44464"/>
            <a:ext cx="9156010" cy="703681"/>
          </a:xfrm>
        </p:spPr>
        <p:txBody>
          <a:bodyPr>
            <a:normAutofit fontScale="90000"/>
          </a:bodyPr>
          <a:lstStyle/>
          <a:p>
            <a:r>
              <a:rPr lang="tr-TR" dirty="0"/>
              <a:t>TÜTÜNSÜZ KAMPÜS KILAVUZU- </a:t>
            </a:r>
            <a:r>
              <a:rPr lang="tr-TR" dirty="0" smtClean="0"/>
              <a:t>3</a:t>
            </a:r>
            <a:r>
              <a:rPr lang="en-US" dirty="0"/>
              <a:t/>
            </a:r>
            <a:br>
              <a:rPr lang="en-US" dirty="0"/>
            </a:br>
            <a:endParaRPr lang="en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8483F-D6CE-FC4E-A55D-2E061A061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5569" y="923351"/>
            <a:ext cx="10044545" cy="5969875"/>
          </a:xfrm>
        </p:spPr>
        <p:txBody>
          <a:bodyPr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Politikayı Hassasiyetle Uygulamak: Tütünsüz politikanın uygulanması çok önemlidir, ancak bu aşamalı bir yaklaşımla, empati ve anlayışla yapılmalı </a:t>
            </a:r>
          </a:p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Uygulama tarihiyle ilgili bilinçlendirme kampanyası başlatın ve hatırlatmalar yapın</a:t>
            </a:r>
          </a:p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İhlal edenleri cezalandırmak yerine eğitmeye odaklanın; cezaları tekrarlanan suçlara uygulayın</a:t>
            </a:r>
          </a:p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6. Belirlenmiş Sigara İçme Alanları Oluşturun: Geçiş döneminde, sigarayı bırakmaya hazır olmayanlar için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genel hedefi baltalamamak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amacıyla yoğun yerlerden uzakta, açık havada belirli sigara içme alanları belirleyin</a:t>
            </a:r>
          </a:p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Kampüs Topluluğunun Katılımını Sağlayın: Öğrencilerin, öğretim üyelerinin ve personelin tütünsüz girişimin desteklenmesine aktif katılımını sağlayın</a:t>
            </a:r>
          </a:p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Etkinlikleri düzenlemekten sorumlu, öğrenci liderliğinde bir çalışma grubu veya komite oluşturun.</a:t>
            </a:r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67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{47F34EF4-D9BE-024A-856A-00BC3123FD44}tf10001119</Template>
  <TotalTime>1150</TotalTime>
  <Words>1109</Words>
  <Application>Microsoft Office PowerPoint</Application>
  <PresentationFormat>Geniş ekran</PresentationFormat>
  <Paragraphs>103</Paragraphs>
  <Slides>14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20" baseType="lpstr">
      <vt:lpstr>Arial</vt:lpstr>
      <vt:lpstr>Arial Black</vt:lpstr>
      <vt:lpstr>Calibri</vt:lpstr>
      <vt:lpstr>Gill Sans MT</vt:lpstr>
      <vt:lpstr>Helvetica Neue</vt:lpstr>
      <vt:lpstr>Gallery</vt:lpstr>
      <vt:lpstr>Sunum: Ememobong Michael Bassey Ekip üyeleri           Tevfik Çelik                                 İdil tuna</vt:lpstr>
      <vt:lpstr>GİRİŞ</vt:lpstr>
      <vt:lpstr>GENÇLER NİYE SİGARA İÇER?</vt:lpstr>
      <vt:lpstr>İkinci el duman öldürür</vt:lpstr>
      <vt:lpstr>NİÇİN TÜTÜNSÜZ KAMPÜS? </vt:lpstr>
      <vt:lpstr>TÜTÜNSÜZ KAMPÜS İÇİN KILAVUZ</vt:lpstr>
      <vt:lpstr>Tütünsüz eğitim kurumları duyuruları </vt:lpstr>
      <vt:lpstr>TÜTÜNSÜZ KAMPÜS KILAVUZU- 2 </vt:lpstr>
      <vt:lpstr>TÜTÜNSÜZ KAMPÜS KILAVUZU- 3 </vt:lpstr>
      <vt:lpstr>TÜTÜNSÜZ KAMPÜS KILAVUZU- 4 tütün Kontrolü Komitesi</vt:lpstr>
      <vt:lpstr>Destek sağlamak </vt:lpstr>
      <vt:lpstr>PowerPoint Sunusu</vt:lpstr>
      <vt:lpstr>    REFERENCES </vt:lpstr>
      <vt:lpstr>         KAYNAKLAR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: TOBACCO FREE CAMPUS CONCEPTS AND FEATURES</dc:title>
  <dc:creator>Microsoft Office User</dc:creator>
  <cp:lastModifiedBy>PC</cp:lastModifiedBy>
  <cp:revision>31</cp:revision>
  <dcterms:created xsi:type="dcterms:W3CDTF">2024-03-08T12:47:59Z</dcterms:created>
  <dcterms:modified xsi:type="dcterms:W3CDTF">2024-03-11T12:26:35Z</dcterms:modified>
</cp:coreProperties>
</file>